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 id="2147483900" r:id="rId2"/>
  </p:sldMasterIdLst>
  <p:notesMasterIdLst>
    <p:notesMasterId r:id="rId60"/>
  </p:notesMasterIdLst>
  <p:handoutMasterIdLst>
    <p:handoutMasterId r:id="rId61"/>
  </p:handoutMasterIdLst>
  <p:sldIdLst>
    <p:sldId id="282" r:id="rId3"/>
    <p:sldId id="336" r:id="rId4"/>
    <p:sldId id="283" r:id="rId5"/>
    <p:sldId id="300" r:id="rId6"/>
    <p:sldId id="303" r:id="rId7"/>
    <p:sldId id="302" r:id="rId8"/>
    <p:sldId id="257" r:id="rId9"/>
    <p:sldId id="267" r:id="rId10"/>
    <p:sldId id="301" r:id="rId11"/>
    <p:sldId id="264" r:id="rId12"/>
    <p:sldId id="293" r:id="rId13"/>
    <p:sldId id="338" r:id="rId14"/>
    <p:sldId id="294" r:id="rId15"/>
    <p:sldId id="258" r:id="rId16"/>
    <p:sldId id="304" r:id="rId17"/>
    <p:sldId id="328" r:id="rId18"/>
    <p:sldId id="298" r:id="rId19"/>
    <p:sldId id="289" r:id="rId20"/>
    <p:sldId id="261" r:id="rId21"/>
    <p:sldId id="262" r:id="rId22"/>
    <p:sldId id="330" r:id="rId23"/>
    <p:sldId id="269" r:id="rId24"/>
    <p:sldId id="305" r:id="rId25"/>
    <p:sldId id="313" r:id="rId26"/>
    <p:sldId id="339" r:id="rId27"/>
    <p:sldId id="314" r:id="rId28"/>
    <p:sldId id="316" r:id="rId29"/>
    <p:sldId id="317" r:id="rId30"/>
    <p:sldId id="325" r:id="rId31"/>
    <p:sldId id="306" r:id="rId32"/>
    <p:sldId id="340" r:id="rId33"/>
    <p:sldId id="307" r:id="rId34"/>
    <p:sldId id="318" r:id="rId35"/>
    <p:sldId id="320" r:id="rId36"/>
    <p:sldId id="308" r:id="rId37"/>
    <p:sldId id="309" r:id="rId38"/>
    <p:sldId id="331" r:id="rId39"/>
    <p:sldId id="332" r:id="rId40"/>
    <p:sldId id="310" r:id="rId41"/>
    <p:sldId id="341" r:id="rId42"/>
    <p:sldId id="311" r:id="rId43"/>
    <p:sldId id="321" r:id="rId44"/>
    <p:sldId id="312" r:id="rId45"/>
    <p:sldId id="322" r:id="rId46"/>
    <p:sldId id="275" r:id="rId47"/>
    <p:sldId id="268" r:id="rId48"/>
    <p:sldId id="324" r:id="rId49"/>
    <p:sldId id="323" r:id="rId50"/>
    <p:sldId id="284" r:id="rId51"/>
    <p:sldId id="344" r:id="rId52"/>
    <p:sldId id="345" r:id="rId53"/>
    <p:sldId id="346" r:id="rId54"/>
    <p:sldId id="347" r:id="rId55"/>
    <p:sldId id="348" r:id="rId56"/>
    <p:sldId id="349" r:id="rId57"/>
    <p:sldId id="343" r:id="rId58"/>
    <p:sldId id="287"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2C2C"/>
    <a:srgbClr val="EC2020"/>
    <a:srgbClr val="5CCEF6"/>
    <a:srgbClr val="63F3F7"/>
    <a:srgbClr val="FFFFCC"/>
    <a:srgbClr val="F79D4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550" autoAdjust="0"/>
    <p:restoredTop sz="80573" autoAdjust="0"/>
  </p:normalViewPr>
  <p:slideViewPr>
    <p:cSldViewPr snapToGrid="0">
      <p:cViewPr varScale="1">
        <p:scale>
          <a:sx n="78" d="100"/>
          <a:sy n="78" d="100"/>
        </p:scale>
        <p:origin x="-1002" y="-54"/>
      </p:cViewPr>
      <p:guideLst>
        <p:guide orient="horz" pos="2160"/>
        <p:guide pos="2880"/>
      </p:guideLst>
    </p:cSldViewPr>
  </p:slideViewPr>
  <p:outlineViewPr>
    <p:cViewPr>
      <p:scale>
        <a:sx n="33" d="100"/>
        <a:sy n="33" d="100"/>
      </p:scale>
      <p:origin x="0" y="12798"/>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2" d="100"/>
          <a:sy n="82" d="100"/>
        </p:scale>
        <p:origin x="-2064" y="-90"/>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786F17-7D5C-487A-B908-E58DDD318D87}" type="datetimeFigureOut">
              <a:rPr lang="en-GB" smtClean="0"/>
              <a:pPr/>
              <a:t>05/02/2014</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FE3F98-1BB7-4EA7-AEC3-EE953F4C9CEF}" type="slidenum">
              <a:rPr lang="en-GB" smtClean="0"/>
              <a:pPr/>
              <a:t>‹#›</a:t>
            </a:fld>
            <a:endParaRPr lang="en-GB" dirty="0"/>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BB22AF-613F-4462-8CDB-3F7D88555472}" type="datetimeFigureOut">
              <a:rPr lang="en-GB" smtClean="0"/>
              <a:pPr/>
              <a:t>05/02/2014</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ACCFC7-CC0A-4BBC-BD05-08D6BB1BE430}" type="slidenum">
              <a:rPr lang="en-GB" smtClean="0"/>
              <a:pPr/>
              <a:t>‹#›</a:t>
            </a:fld>
            <a:endParaRPr lang="en-GB"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1</a:t>
            </a:fld>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To summarize, AOP allows you to centralize your implementation of cross-cutting concerns.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It gives you a nice framework to intercept method calls and inject new behaviour with little change to your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Once you’ve modularized your code that deal with the cross-cutting concerns, you are able to reuse them in other projects.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This lets you write more reusable code and cleaner code.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14</a:t>
            </a:fld>
            <a:endParaRPr lang="en-GB"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That’s all very nice, but why should you care about writing reusable and clean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What do you get out of it?</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15</a:t>
            </a:fld>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Well, for one, you end up writing less code, and therefore you will need to read less code too.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The code that you end up reading will be more concise and easy to understand as they’re no longer convoluted by cross-cutting concerns.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As you reduce the complexity of your code, it becomes more maintainable too.</a:t>
            </a:r>
          </a:p>
        </p:txBody>
      </p:sp>
      <p:sp>
        <p:nvSpPr>
          <p:cNvPr id="4" name="Slide Number Placeholder 3"/>
          <p:cNvSpPr>
            <a:spLocks noGrp="1"/>
          </p:cNvSpPr>
          <p:nvPr>
            <p:ph type="sldNum" sz="quarter" idx="10"/>
          </p:nvPr>
        </p:nvSpPr>
        <p:spPr/>
        <p:txBody>
          <a:bodyPr/>
          <a:lstStyle/>
          <a:p>
            <a:fld id="{17ACCFC7-CC0A-4BBC-BD05-08D6BB1BE430}" type="slidenum">
              <a:rPr lang="en-GB" smtClean="0"/>
              <a:pPr/>
              <a:t>16</a:t>
            </a:fld>
            <a:endParaRPr lang="en-GB"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Writing fewer lines of code means less chance for us to get it wrong, and therefore fewer defects in our code.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You have to less boilerplate code, and that makes your work more interesting, and therefore you pay more attention to what you do.</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So</a:t>
            </a:r>
            <a:r>
              <a:rPr lang="en-GB" sz="1200" kern="1200" baseline="0" dirty="0" smtClean="0">
                <a:solidFill>
                  <a:schemeClr val="tx1"/>
                </a:solidFill>
                <a:latin typeface="+mn-lt"/>
                <a:ea typeface="+mn-ea"/>
                <a:cs typeface="+mn-cs"/>
              </a:rPr>
              <a:t> a</a:t>
            </a:r>
            <a:r>
              <a:rPr lang="en-GB" sz="1200" kern="1200" dirty="0" smtClean="0">
                <a:solidFill>
                  <a:schemeClr val="tx1"/>
                </a:solidFill>
                <a:latin typeface="+mn-lt"/>
                <a:ea typeface="+mn-ea"/>
                <a:cs typeface="+mn-cs"/>
              </a:rPr>
              <a:t>ll and all, you get a healthy boost of productivity when you take advantage of what AOP has to offer!</a:t>
            </a:r>
            <a:endParaRPr lang="en-GB" baseline="0"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17</a:t>
            </a:fld>
            <a:endParaRPr lang="en-GB"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Now that you have a rough idea of what AOP is and how it can help you, let me help you get a sense of how you go about using it in practice.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Before we do, let me give you a 2-minute crush course on the terminologies used in AOP.</a:t>
            </a:r>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18</a:t>
            </a:fld>
            <a:endParaRPr lang="en-GB"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kern="1200" dirty="0" smtClean="0">
                <a:solidFill>
                  <a:schemeClr val="tx1"/>
                </a:solidFill>
                <a:latin typeface="+mn-lt"/>
                <a:ea typeface="+mn-ea"/>
                <a:cs typeface="+mn-cs"/>
              </a:rPr>
              <a:t>Join points</a:t>
            </a:r>
            <a:r>
              <a:rPr lang="en-GB" sz="1200" kern="1200" dirty="0" smtClean="0">
                <a:solidFill>
                  <a:schemeClr val="tx1"/>
                </a:solidFill>
                <a:latin typeface="+mn-lt"/>
                <a:ea typeface="+mn-ea"/>
                <a:cs typeface="+mn-cs"/>
              </a:rPr>
              <a:t> are places in your code where an aspect can be inserted, for example, before and after a method call, when a method excepts, or when field or property is being accessed.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An </a:t>
            </a:r>
            <a:r>
              <a:rPr lang="en-GB" sz="1200" b="1" kern="1200" dirty="0" smtClean="0">
                <a:solidFill>
                  <a:schemeClr val="tx1"/>
                </a:solidFill>
                <a:latin typeface="+mn-lt"/>
                <a:ea typeface="+mn-ea"/>
                <a:cs typeface="+mn-cs"/>
              </a:rPr>
              <a:t>advice</a:t>
            </a:r>
            <a:r>
              <a:rPr lang="en-GB" sz="1200" kern="1200" dirty="0" smtClean="0">
                <a:solidFill>
                  <a:schemeClr val="tx1"/>
                </a:solidFill>
                <a:latin typeface="+mn-lt"/>
                <a:ea typeface="+mn-ea"/>
                <a:cs typeface="+mn-cs"/>
              </a:rPr>
              <a:t> is a piece of code that can be injected at join points to add new behaviour.</a:t>
            </a:r>
          </a:p>
          <a:p>
            <a:r>
              <a:rPr lang="en-GB" sz="1200" kern="1200" dirty="0" smtClean="0">
                <a:solidFill>
                  <a:schemeClr val="tx1"/>
                </a:solidFill>
                <a:latin typeface="+mn-lt"/>
                <a:ea typeface="+mn-ea"/>
                <a:cs typeface="+mn-cs"/>
              </a:rPr>
              <a:t>This is the boilerplate that you had taken out from your code so that you can encapsulate it into an aspect and then inject it in whilst keeping your code pretty.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 </a:t>
            </a:r>
            <a:r>
              <a:rPr lang="en-GB" sz="1200" b="1" kern="1200" dirty="0" smtClean="0">
                <a:solidFill>
                  <a:schemeClr val="tx1"/>
                </a:solidFill>
                <a:latin typeface="+mn-lt"/>
                <a:ea typeface="+mn-ea"/>
                <a:cs typeface="+mn-cs"/>
              </a:rPr>
              <a:t>point cut</a:t>
            </a:r>
            <a:r>
              <a:rPr lang="en-GB" sz="1200" kern="1200" dirty="0" smtClean="0">
                <a:solidFill>
                  <a:schemeClr val="tx1"/>
                </a:solidFill>
                <a:latin typeface="+mn-lt"/>
                <a:ea typeface="+mn-ea"/>
                <a:cs typeface="+mn-cs"/>
              </a:rPr>
              <a:t> is a set of join points where an advice can be applied. </a:t>
            </a:r>
          </a:p>
          <a:p>
            <a:r>
              <a:rPr lang="en-GB" sz="1200" kern="1200" dirty="0" smtClean="0">
                <a:solidFill>
                  <a:schemeClr val="tx1"/>
                </a:solidFill>
                <a:latin typeface="+mn-lt"/>
                <a:ea typeface="+mn-ea"/>
                <a:cs typeface="+mn-cs"/>
              </a:rPr>
              <a:t>It can be attribute drive, like the earlier example of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 where we applied the two attributes to the method.</a:t>
            </a:r>
          </a:p>
          <a:p>
            <a:r>
              <a:rPr lang="en-GB" sz="1200" kern="1200" dirty="0" smtClean="0">
                <a:solidFill>
                  <a:schemeClr val="tx1"/>
                </a:solidFill>
                <a:latin typeface="+mn-lt"/>
                <a:ea typeface="+mn-ea"/>
                <a:cs typeface="+mn-cs"/>
              </a:rPr>
              <a:t>Or it can be filter driven, like the second example where we applied the attributes to the class instead and targeted methods that met our criteria.</a:t>
            </a:r>
          </a:p>
          <a:p>
            <a:r>
              <a:rPr lang="en-GB" sz="1200" kern="1200" dirty="0" smtClean="0">
                <a:solidFill>
                  <a:schemeClr val="tx1"/>
                </a:solidFill>
                <a:latin typeface="+mn-lt"/>
                <a:ea typeface="+mn-ea"/>
                <a:cs typeface="+mn-cs"/>
              </a:rPr>
              <a:t>When a point cut is matched, advice can be executed.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An </a:t>
            </a:r>
            <a:r>
              <a:rPr lang="en-GB" sz="1200" b="1" kern="1200" dirty="0" smtClean="0">
                <a:solidFill>
                  <a:schemeClr val="tx1"/>
                </a:solidFill>
                <a:latin typeface="+mn-lt"/>
                <a:ea typeface="+mn-ea"/>
                <a:cs typeface="+mn-cs"/>
              </a:rPr>
              <a:t>aspect</a:t>
            </a:r>
            <a:r>
              <a:rPr lang="en-GB" sz="1200" kern="1200" dirty="0" smtClean="0">
                <a:solidFill>
                  <a:schemeClr val="tx1"/>
                </a:solidFill>
                <a:latin typeface="+mn-lt"/>
                <a:ea typeface="+mn-ea"/>
                <a:cs typeface="+mn-cs"/>
              </a:rPr>
              <a:t> contains point cuts and advice, it is to AOP what class is to OOP, whereas classes holds methods and properties, aspects holds point cuts and advice.</a:t>
            </a:r>
          </a:p>
          <a:p>
            <a:endParaRPr lang="en-GB" sz="1200" kern="1200" dirty="0" smtClean="0">
              <a:solidFill>
                <a:schemeClr val="tx1"/>
              </a:solidFill>
              <a:latin typeface="+mn-lt"/>
              <a:ea typeface="+mn-ea"/>
              <a:cs typeface="+mn-cs"/>
            </a:endParaRPr>
          </a:p>
          <a:p>
            <a:r>
              <a:rPr lang="en-GB" sz="1200" b="1" kern="1200" dirty="0" smtClean="0">
                <a:solidFill>
                  <a:schemeClr val="tx1"/>
                </a:solidFill>
                <a:latin typeface="+mn-lt"/>
                <a:ea typeface="+mn-ea"/>
                <a:cs typeface="+mn-cs"/>
              </a:rPr>
              <a:t>Weaving</a:t>
            </a:r>
            <a:r>
              <a:rPr lang="en-GB" sz="1200" kern="1200" dirty="0" smtClean="0">
                <a:solidFill>
                  <a:schemeClr val="tx1"/>
                </a:solidFill>
                <a:latin typeface="+mn-lt"/>
                <a:ea typeface="+mn-ea"/>
                <a:cs typeface="+mn-cs"/>
              </a:rPr>
              <a:t> is the process of taking the advice and injecting them into the point cuts in the core component and compose the final result.</a:t>
            </a: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19</a:t>
            </a:fld>
            <a:endParaRPr 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AOP and OOP are not mutually exclusive; AOP is in fact complimentary to OOP and help you become a better OOP developer by helping you enforce some important design principles of OOP.</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Unlike OOP, functional programming or declarative programming, which are general purpose paradigms aimed to solve most of the programming problems we face, and all competing to be the core paradigm of a language.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on the other hand, is a paradigm which attempts to solve one very specific problem.</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and OOP both encourage code modularization and encapsulation, which leads to better code </a:t>
            </a:r>
            <a:r>
              <a:rPr lang="en-GB" sz="1200" b="1" kern="1200" dirty="0" smtClean="0">
                <a:solidFill>
                  <a:schemeClr val="tx1"/>
                </a:solidFill>
                <a:latin typeface="+mn-lt"/>
                <a:ea typeface="+mn-ea"/>
                <a:cs typeface="+mn-cs"/>
              </a:rPr>
              <a:t>reusability</a:t>
            </a:r>
            <a:r>
              <a:rPr lang="en-GB" sz="1200" kern="1200" dirty="0" smtClean="0">
                <a:solidFill>
                  <a:schemeClr val="tx1"/>
                </a:solidFill>
                <a:latin typeface="+mn-lt"/>
                <a:ea typeface="+mn-ea"/>
                <a:cs typeface="+mn-cs"/>
              </a:rPr>
              <a:t> and </a:t>
            </a:r>
            <a:r>
              <a:rPr lang="en-GB" sz="1200" b="1" kern="1200" dirty="0" smtClean="0">
                <a:solidFill>
                  <a:schemeClr val="tx1"/>
                </a:solidFill>
                <a:latin typeface="+mn-lt"/>
                <a:ea typeface="+mn-ea"/>
                <a:cs typeface="+mn-cs"/>
              </a:rPr>
              <a:t>maintainability</a:t>
            </a:r>
            <a:r>
              <a:rPr lang="en-GB" sz="1200" kern="1200" dirty="0" smtClean="0">
                <a:solidFill>
                  <a:schemeClr val="tx1"/>
                </a:solidFill>
                <a:latin typeface="+mn-lt"/>
                <a:ea typeface="+mn-ea"/>
                <a:cs typeface="+mn-cs"/>
              </a:rPr>
              <a:t>.</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 difference between the two paradigms come in the form of WHAT they modularize on:</a:t>
            </a:r>
          </a:p>
          <a:p>
            <a:pPr lvl="0"/>
            <a:r>
              <a:rPr lang="en-GB" sz="1200" kern="1200" dirty="0" smtClean="0">
                <a:solidFill>
                  <a:schemeClr val="tx1"/>
                </a:solidFill>
                <a:latin typeface="+mn-lt"/>
                <a:ea typeface="+mn-ea"/>
                <a:cs typeface="+mn-cs"/>
              </a:rPr>
              <a:t>- OOP modularizes on basis of real world entities</a:t>
            </a:r>
          </a:p>
          <a:p>
            <a:pPr lvl="0">
              <a:buFontTx/>
              <a:buChar char="-"/>
            </a:pPr>
            <a:r>
              <a:rPr lang="en-GB" sz="1200" kern="1200" dirty="0" smtClean="0">
                <a:solidFill>
                  <a:schemeClr val="tx1"/>
                </a:solidFill>
                <a:latin typeface="+mn-lt"/>
                <a:ea typeface="+mn-ea"/>
                <a:cs typeface="+mn-cs"/>
              </a:rPr>
              <a:t> AOP modularizes on basis of functionalities</a:t>
            </a:r>
          </a:p>
          <a:p>
            <a:pPr lvl="0">
              <a:buFontTx/>
              <a:buNone/>
            </a:pPr>
            <a:endParaRPr lang="en-GB" sz="1200" kern="1200" dirty="0" smtClean="0">
              <a:solidFill>
                <a:schemeClr val="tx1"/>
              </a:solidFill>
              <a:latin typeface="+mn-lt"/>
              <a:ea typeface="+mn-ea"/>
              <a:cs typeface="+mn-cs"/>
            </a:endParaRPr>
          </a:p>
          <a:p>
            <a:pPr lvl="0">
              <a:buFontTx/>
              <a:buNone/>
            </a:pP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20</a:t>
            </a:fld>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For those of you who aren’t familiar with the SOLID principles, they stand for:</a:t>
            </a:r>
          </a:p>
          <a:p>
            <a:pPr lvl="0">
              <a:buFontTx/>
              <a:buChar char="-"/>
            </a:pPr>
            <a:r>
              <a:rPr lang="en-GB" sz="1200" kern="1200" dirty="0" smtClean="0">
                <a:solidFill>
                  <a:schemeClr val="tx1"/>
                </a:solidFill>
                <a:latin typeface="+mn-lt"/>
                <a:ea typeface="+mn-ea"/>
                <a:cs typeface="+mn-cs"/>
              </a:rPr>
              <a:t> Single responsibility principle: an object should have only one responsibility</a:t>
            </a:r>
          </a:p>
          <a:p>
            <a:pPr lvl="0">
              <a:buFontTx/>
              <a:buChar char="-"/>
            </a:pPr>
            <a:r>
              <a:rPr lang="en-GB" sz="1200" kern="1200" dirty="0" smtClean="0">
                <a:solidFill>
                  <a:schemeClr val="tx1"/>
                </a:solidFill>
                <a:latin typeface="+mn-lt"/>
                <a:ea typeface="+mn-ea"/>
                <a:cs typeface="+mn-cs"/>
              </a:rPr>
              <a:t> Open/Close principle: objects should be open for extension, but closed for modification</a:t>
            </a:r>
          </a:p>
          <a:p>
            <a:pPr lvl="0">
              <a:buFontTx/>
              <a:buChar char="-"/>
            </a:pPr>
            <a:r>
              <a:rPr lang="en-GB" sz="1200" kern="1200" dirty="0" smtClean="0">
                <a:solidFill>
                  <a:schemeClr val="tx1"/>
                </a:solidFill>
                <a:latin typeface="+mn-lt"/>
                <a:ea typeface="+mn-ea"/>
                <a:cs typeface="+mn-cs"/>
              </a:rPr>
              <a:t> </a:t>
            </a:r>
            <a:r>
              <a:rPr lang="en-GB" sz="1200" kern="1200" dirty="0" err="1" smtClean="0">
                <a:solidFill>
                  <a:schemeClr val="tx1"/>
                </a:solidFill>
                <a:latin typeface="+mn-lt"/>
                <a:ea typeface="+mn-ea"/>
                <a:cs typeface="+mn-cs"/>
              </a:rPr>
              <a:t>Liskov</a:t>
            </a:r>
            <a:r>
              <a:rPr lang="en-GB" sz="1200" kern="1200" dirty="0" smtClean="0">
                <a:solidFill>
                  <a:schemeClr val="tx1"/>
                </a:solidFill>
                <a:latin typeface="+mn-lt"/>
                <a:ea typeface="+mn-ea"/>
                <a:cs typeface="+mn-cs"/>
              </a:rPr>
              <a:t> substitution principle: objects should be replaceable with instances of their subtypes without altering the correctness of that program</a:t>
            </a:r>
          </a:p>
          <a:p>
            <a:pPr lvl="0">
              <a:buFontTx/>
              <a:buChar char="-"/>
            </a:pPr>
            <a:r>
              <a:rPr lang="en-GB" sz="1200" kern="1200" dirty="0" smtClean="0">
                <a:solidFill>
                  <a:schemeClr val="tx1"/>
                </a:solidFill>
                <a:latin typeface="+mn-lt"/>
                <a:ea typeface="+mn-ea"/>
                <a:cs typeface="+mn-cs"/>
              </a:rPr>
              <a:t> Interface segregation principle: many specific interfaces are better than one general purpose interface</a:t>
            </a:r>
          </a:p>
          <a:p>
            <a:pPr lvl="0">
              <a:buFontTx/>
              <a:buChar char="-"/>
            </a:pPr>
            <a:r>
              <a:rPr lang="en-GB" sz="1200" kern="1200" dirty="0" smtClean="0">
                <a:solidFill>
                  <a:schemeClr val="tx1"/>
                </a:solidFill>
                <a:latin typeface="+mn-lt"/>
                <a:ea typeface="+mn-ea"/>
                <a:cs typeface="+mn-cs"/>
              </a:rPr>
              <a:t> Dependency inversion principle: one should depend upon abstraction rather than implementations</a:t>
            </a:r>
          </a:p>
          <a:p>
            <a:pPr lvl="0">
              <a:buFontTx/>
              <a:buNone/>
            </a:pPr>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These are 5 principles that can help you create more maintainable software with fewer defects. Most of you should be familiar with the dependency inversion principle already because that’s the problem that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solve and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are extremely popular nowadays.</a:t>
            </a:r>
          </a:p>
          <a:p>
            <a:r>
              <a:rPr lang="en-GB" sz="1200" kern="1200" dirty="0" smtClean="0">
                <a:solidFill>
                  <a:schemeClr val="tx1"/>
                </a:solidFill>
                <a:latin typeface="+mn-lt"/>
                <a:ea typeface="+mn-ea"/>
                <a:cs typeface="+mn-cs"/>
              </a:rPr>
              <a:t>You can use AOP to help you better adhere to these principles, for instance, by using AOP to remove the cross-cutting concerns from your core program it becomes easier for you to follow the single responsibility principle.</a:t>
            </a:r>
          </a:p>
          <a:p>
            <a:r>
              <a:rPr lang="en-GB" sz="1200" kern="1200" dirty="0" smtClean="0">
                <a:solidFill>
                  <a:schemeClr val="tx1"/>
                </a:solidFill>
                <a:latin typeface="+mn-lt"/>
                <a:ea typeface="+mn-ea"/>
                <a:cs typeface="+mn-cs"/>
              </a:rPr>
              <a:t>Similarly, using point cut and multicast attribute as I demonstrated earlier, you are able to inject new behaviour into existing classes without modifying them, hence not breaking the open/close principle.</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21</a:t>
            </a:fld>
            <a:endParaRPr lang="en-GB"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So hopefully that’s sufficient evidence for you to want to give AOP a go, but in terms of actually start doing some aspect-oriented programming you have quite a number of different options, including:</a:t>
            </a:r>
          </a:p>
          <a:p>
            <a:endParaRPr lang="en-GB" sz="1200" kern="1200" dirty="0" smtClean="0">
              <a:solidFill>
                <a:schemeClr val="tx1"/>
              </a:solidFill>
              <a:latin typeface="+mn-lt"/>
              <a:ea typeface="+mn-ea"/>
              <a:cs typeface="+mn-cs"/>
            </a:endParaRPr>
          </a:p>
          <a:p>
            <a:pPr lvl="0">
              <a:buFontTx/>
              <a:buChar char="-"/>
            </a:pPr>
            <a:r>
              <a:rPr lang="en-GB" sz="1200" kern="1200" dirty="0" smtClean="0">
                <a:solidFill>
                  <a:schemeClr val="tx1"/>
                </a:solidFill>
                <a:latin typeface="+mn-lt"/>
                <a:ea typeface="+mn-ea"/>
                <a:cs typeface="+mn-cs"/>
              </a:rPr>
              <a:t> Dynamic proxies with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a:t>
            </a:r>
          </a:p>
          <a:p>
            <a:pPr lvl="0"/>
            <a:r>
              <a:rPr lang="en-GB" sz="1200" kern="1200" dirty="0" smtClean="0">
                <a:solidFill>
                  <a:schemeClr val="tx1"/>
                </a:solidFill>
                <a:latin typeface="+mn-lt"/>
                <a:ea typeface="+mn-ea"/>
                <a:cs typeface="+mn-cs"/>
              </a:rPr>
              <a:t>- Functional programming using higher-order functions</a:t>
            </a:r>
          </a:p>
          <a:p>
            <a:pPr lvl="0"/>
            <a:r>
              <a:rPr lang="en-GB" sz="1200" kern="1200" dirty="0" smtClean="0">
                <a:solidFill>
                  <a:schemeClr val="tx1"/>
                </a:solidFill>
                <a:latin typeface="+mn-lt"/>
                <a:ea typeface="+mn-ea"/>
                <a:cs typeface="+mn-cs"/>
              </a:rPr>
              <a:t>- Code generation using tools like T4</a:t>
            </a:r>
          </a:p>
          <a:p>
            <a:pPr lvl="0"/>
            <a:r>
              <a:rPr lang="en-GB" sz="1200" kern="1200" dirty="0" smtClean="0">
                <a:solidFill>
                  <a:schemeClr val="tx1"/>
                </a:solidFill>
                <a:latin typeface="+mn-lt"/>
                <a:ea typeface="+mn-ea"/>
                <a:cs typeface="+mn-cs"/>
              </a:rPr>
              <a:t>- Dynamic languages using their meta-programming capabilities</a:t>
            </a:r>
          </a:p>
          <a:p>
            <a:pPr lvl="0"/>
            <a:r>
              <a:rPr lang="en-GB" sz="1200" kern="1200" dirty="0" smtClean="0">
                <a:solidFill>
                  <a:schemeClr val="tx1"/>
                </a:solidFill>
                <a:latin typeface="+mn-lt"/>
                <a:ea typeface="+mn-ea"/>
                <a:cs typeface="+mn-cs"/>
              </a:rPr>
              <a:t>- Static weaving, by modifying the MSIL in a post-compilation process</a:t>
            </a:r>
          </a:p>
          <a:p>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22</a:t>
            </a:fld>
            <a:endParaRPr lang="en-GB"/>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Dynamic proxies are supported in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such as Castle or Spring.net, and here’s a simple example of a logging interceptor that logs the entry and exit of a method and any unhandled exceptions that bubbles out of the method.</a:t>
            </a:r>
          </a:p>
        </p:txBody>
      </p:sp>
      <p:sp>
        <p:nvSpPr>
          <p:cNvPr id="4" name="Slide Number Placeholder 3"/>
          <p:cNvSpPr>
            <a:spLocks noGrp="1"/>
          </p:cNvSpPr>
          <p:nvPr>
            <p:ph type="sldNum" sz="quarter" idx="10"/>
          </p:nvPr>
        </p:nvSpPr>
        <p:spPr/>
        <p:txBody>
          <a:bodyPr/>
          <a:lstStyle/>
          <a:p>
            <a:fld id="{17ACCFC7-CC0A-4BBC-BD05-08D6BB1BE430}" type="slidenum">
              <a:rPr lang="en-GB" smtClean="0"/>
              <a:pPr/>
              <a:t>24</a:t>
            </a:fld>
            <a:endParaRPr lang="en-GB"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3</a:t>
            </a:fld>
            <a:endParaRPr lang="en-GB"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26</a:t>
            </a:fld>
            <a:endParaRPr lang="en-GB"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If you are using a dependency injection framework already, and all you want is to be able to intercept method calls and inject additional behaviour, then dynamic proxies represent the easiest way for you to adopt AOP in your project right away.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Also, some frameworks provide built-in aspects such as the logging aspect I showed you earlier. </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Most such frameworks also allow you to configure aspects through configuration files, making it easier for you to make changes in a live environment without having to compile and deploy any code changes.</a:t>
            </a:r>
          </a:p>
        </p:txBody>
      </p:sp>
      <p:sp>
        <p:nvSpPr>
          <p:cNvPr id="4" name="Slide Number Placeholder 3"/>
          <p:cNvSpPr>
            <a:spLocks noGrp="1"/>
          </p:cNvSpPr>
          <p:nvPr>
            <p:ph type="sldNum" sz="quarter" idx="10"/>
          </p:nvPr>
        </p:nvSpPr>
        <p:spPr/>
        <p:txBody>
          <a:bodyPr/>
          <a:lstStyle/>
          <a:p>
            <a:fld id="{17ACCFC7-CC0A-4BBC-BD05-08D6BB1BE430}" type="slidenum">
              <a:rPr lang="en-GB" smtClean="0"/>
              <a:pPr/>
              <a:t>27</a:t>
            </a:fld>
            <a:endParaRPr lang="en-GB"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sz="1200" kern="1200" dirty="0" smtClean="0">
                <a:solidFill>
                  <a:schemeClr val="tx1"/>
                </a:solidFill>
                <a:latin typeface="+mn-lt"/>
                <a:ea typeface="+mn-ea"/>
                <a:cs typeface="+mn-cs"/>
              </a:rPr>
              <a:t>However, dynamic proxies only offer a limit set of AOP’s features, and if you’re not already using a dependency injection framework, adopting it into an existing code base will require a significant amount of work and change.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There are also a number of restrictions, dynamic proxies do not work on static, or non-public methods, and they do not work on fields, properties or events.</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Since aspects are applied at runtime, there is a higher runtime overhead than there is with build-time AOP frameworks. </a:t>
            </a:r>
          </a:p>
          <a:p>
            <a:r>
              <a:rPr lang="en-GB" sz="1200" kern="1200" dirty="0" smtClean="0">
                <a:solidFill>
                  <a:schemeClr val="tx1"/>
                </a:solidFill>
                <a:latin typeface="+mn-lt"/>
                <a:ea typeface="+mn-ea"/>
                <a:cs typeface="+mn-cs"/>
              </a:rPr>
              <a:t>However, this is only likely to cause a noticeable impact on your application’s performance if you’re generating large numbers of dynamic proxies. </a:t>
            </a:r>
          </a:p>
          <a:p>
            <a:r>
              <a:rPr lang="en-GB" sz="1200" kern="1200" dirty="0" smtClean="0">
                <a:solidFill>
                  <a:schemeClr val="tx1"/>
                </a:solidFill>
                <a:latin typeface="+mn-lt"/>
                <a:ea typeface="+mn-ea"/>
                <a:cs typeface="+mn-cs"/>
              </a:rPr>
              <a:t>The bigger drawback is the lack of build-time verification to make sure that you’re using the aspects incorrectly.</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But for me, the biggest problem with using dynamic proxies is that it only works if your objects are instantiated using the container.</a:t>
            </a:r>
          </a:p>
          <a:p>
            <a:r>
              <a:rPr lang="en-GB" sz="1200" kern="1200" dirty="0" smtClean="0">
                <a:solidFill>
                  <a:schemeClr val="tx1"/>
                </a:solidFill>
                <a:latin typeface="+mn-lt"/>
                <a:ea typeface="+mn-ea"/>
                <a:cs typeface="+mn-cs"/>
              </a:rPr>
              <a:t>This can cause major confusion to the consumers of your code, because when they instantiate the instances themselves the injected behaviours will not be present.</a:t>
            </a:r>
          </a:p>
          <a:p>
            <a:r>
              <a:rPr lang="en-GB" sz="1200" kern="1200" dirty="0" smtClean="0">
                <a:solidFill>
                  <a:schemeClr val="tx1"/>
                </a:solidFill>
                <a:latin typeface="+mn-lt"/>
                <a:ea typeface="+mn-ea"/>
                <a:cs typeface="+mn-cs"/>
              </a:rPr>
              <a:t>That is not always clear, and without looking into your code and your container configuration it’ll be difficult to figure which behaviours were injected and which weren’t.</a:t>
            </a:r>
          </a:p>
          <a:p>
            <a:r>
              <a:rPr lang="en-GB" sz="1200" kern="1200" dirty="0" smtClean="0">
                <a:solidFill>
                  <a:schemeClr val="tx1"/>
                </a:solidFill>
                <a:latin typeface="+mn-lt"/>
                <a:ea typeface="+mn-ea"/>
                <a:cs typeface="+mn-cs"/>
              </a:rPr>
              <a:t>This is one area where hard-to-detect bugs can creep in and you won’t see it until things blow up at runtime! Nasty stuff!</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28</a:t>
            </a:fld>
            <a:endParaRPr lang="en-GB"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Because </a:t>
            </a:r>
            <a:r>
              <a:rPr lang="en-GB" sz="1200" kern="1200" dirty="0" err="1" smtClean="0">
                <a:solidFill>
                  <a:schemeClr val="tx1"/>
                </a:solidFill>
                <a:latin typeface="+mn-lt"/>
                <a:ea typeface="+mn-ea"/>
                <a:cs typeface="+mn-cs"/>
              </a:rPr>
              <a:t>IoC</a:t>
            </a:r>
            <a:r>
              <a:rPr lang="en-GB" sz="1200" kern="1200" dirty="0" smtClean="0">
                <a:solidFill>
                  <a:schemeClr val="tx1"/>
                </a:solidFill>
                <a:latin typeface="+mn-lt"/>
                <a:ea typeface="+mn-ea"/>
                <a:cs typeface="+mn-cs"/>
              </a:rPr>
              <a:t> frameworks are so commonly used these days, and a lot people have their first experience with AOP through the use of dynamic proxies, many people have associated dependency injection with AOP.</a:t>
            </a:r>
          </a:p>
          <a:p>
            <a:r>
              <a:rPr lang="en-GB" sz="1200" kern="1200" dirty="0" smtClean="0">
                <a:solidFill>
                  <a:schemeClr val="tx1"/>
                </a:solidFill>
                <a:latin typeface="+mn-lt"/>
                <a:ea typeface="+mn-ea"/>
                <a:cs typeface="+mn-cs"/>
              </a:rPr>
              <a:t>Well, I’m here to tell you that the two are not the same, at all!</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Dependency injection is a design pattern that addresses the problem of writing loosely-coupled components together, and helps you enforce the practice of </a:t>
            </a:r>
            <a:r>
              <a:rPr lang="en-GB" sz="1200" b="1" kern="1200" dirty="0" smtClean="0">
                <a:solidFill>
                  <a:schemeClr val="tx1"/>
                </a:solidFill>
                <a:latin typeface="+mn-lt"/>
                <a:ea typeface="+mn-ea"/>
                <a:cs typeface="+mn-cs"/>
              </a:rPr>
              <a:t>design by contract</a:t>
            </a:r>
            <a:r>
              <a:rPr lang="en-GB" sz="1200" kern="1200" dirty="0" smtClean="0">
                <a:solidFill>
                  <a:schemeClr val="tx1"/>
                </a:solidFill>
                <a:latin typeface="+mn-lt"/>
                <a:ea typeface="+mn-ea"/>
                <a:cs typeface="+mn-cs"/>
              </a:rPr>
              <a:t>.</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You program to an abstraction/interface rather than an implementation, and instead rely on the container to provide the concrete implementation at runtime.</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AOP on the other hand, addresses a very different issue: cross-cutting concerns as I showcased earlier.</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Dependency injection became associated with AOP because it just happens to be in a convenient place to allow users to inject new behaviours to existing code base transparently.</a:t>
            </a:r>
          </a:p>
        </p:txBody>
      </p:sp>
      <p:sp>
        <p:nvSpPr>
          <p:cNvPr id="4" name="Slide Number Placeholder 3"/>
          <p:cNvSpPr>
            <a:spLocks noGrp="1"/>
          </p:cNvSpPr>
          <p:nvPr>
            <p:ph type="sldNum" sz="quarter" idx="10"/>
          </p:nvPr>
        </p:nvSpPr>
        <p:spPr/>
        <p:txBody>
          <a:bodyPr/>
          <a:lstStyle/>
          <a:p>
            <a:fld id="{17ACCFC7-CC0A-4BBC-BD05-08D6BB1BE430}" type="slidenum">
              <a:rPr lang="en-GB" smtClean="0"/>
              <a:pPr/>
              <a:t>29</a:t>
            </a:fld>
            <a:endParaRPr lang="en-GB"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That is the essence of the </a:t>
            </a:r>
            <a:r>
              <a:rPr lang="en-GB" sz="1200" b="1" kern="1200" dirty="0" err="1" smtClean="0">
                <a:solidFill>
                  <a:schemeClr val="tx1"/>
                </a:solidFill>
                <a:latin typeface="+mn-lt"/>
                <a:ea typeface="+mn-ea"/>
                <a:cs typeface="+mn-cs"/>
              </a:rPr>
              <a:t>memoization</a:t>
            </a:r>
            <a:r>
              <a:rPr lang="en-GB" sz="1200" kern="1200" dirty="0" smtClean="0">
                <a:solidFill>
                  <a:schemeClr val="tx1"/>
                </a:solidFill>
                <a:latin typeface="+mn-lt"/>
                <a:ea typeface="+mn-ea"/>
                <a:cs typeface="+mn-cs"/>
              </a:rPr>
              <a:t> technique, which I’ll show you right here with this bit of F# code. Don’t worry about the syntax; the important thing to note here is that this function takes another function as input, and use a dictionary to cache results before returning a modified version of the original function.</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t>
            </a:r>
            <a:r>
              <a:rPr lang="en-GB" sz="1200" b="1" kern="1200" dirty="0" smtClean="0">
                <a:solidFill>
                  <a:schemeClr val="tx1"/>
                </a:solidFill>
                <a:latin typeface="+mn-lt"/>
                <a:ea typeface="+mn-ea"/>
                <a:cs typeface="+mn-cs"/>
              </a:rPr>
              <a:t>DEMO</a:t>
            </a:r>
            <a:r>
              <a:rPr lang="en-GB" sz="1200" kern="1200" dirty="0" smtClean="0">
                <a:solidFill>
                  <a:schemeClr val="tx1"/>
                </a:solidFill>
                <a:latin typeface="+mn-lt"/>
                <a:ea typeface="+mn-ea"/>
                <a:cs typeface="+mn-cs"/>
              </a:rPr>
              <a:t>…</a:t>
            </a:r>
          </a:p>
          <a:p>
            <a:r>
              <a:rPr lang="en-GB" sz="1200" kern="1200" dirty="0" smtClean="0">
                <a:solidFill>
                  <a:schemeClr val="tx1"/>
                </a:solidFill>
                <a:latin typeface="+mn-lt"/>
                <a:ea typeface="+mn-ea"/>
                <a:cs typeface="+mn-cs"/>
              </a:rPr>
              <a:t> </a:t>
            </a:r>
          </a:p>
          <a:p>
            <a:r>
              <a:rPr lang="en-GB" sz="1200" kern="1200" dirty="0" smtClean="0">
                <a:solidFill>
                  <a:schemeClr val="tx1"/>
                </a:solidFill>
                <a:latin typeface="+mn-lt"/>
                <a:ea typeface="+mn-ea"/>
                <a:cs typeface="+mn-cs"/>
              </a:rPr>
              <a:t>The </a:t>
            </a:r>
            <a:r>
              <a:rPr lang="en-GB" sz="1200" i="1" kern="1200" dirty="0" err="1" smtClean="0">
                <a:solidFill>
                  <a:schemeClr val="tx1"/>
                </a:solidFill>
                <a:latin typeface="+mn-lt"/>
                <a:ea typeface="+mn-ea"/>
                <a:cs typeface="+mn-cs"/>
              </a:rPr>
              <a:t>memoize</a:t>
            </a:r>
            <a:r>
              <a:rPr lang="en-GB" sz="1200" kern="1200" dirty="0" smtClean="0">
                <a:solidFill>
                  <a:schemeClr val="tx1"/>
                </a:solidFill>
                <a:latin typeface="+mn-lt"/>
                <a:ea typeface="+mn-ea"/>
                <a:cs typeface="+mn-cs"/>
              </a:rPr>
              <a:t> function is simple and yet effective, however, it breaks down when you use it with a recursive function. It’s not hard to fix it, but the whole AOP experience here is just not quite transparent and unobtrusive as you’d like.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32</a:t>
            </a:fld>
            <a:endParaRPr lang="en-GB"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The advantage of doing AOP in functional programming is that you don’t require any external dependencies as you do with dynamic proxies and static weaving, instead you write everything as higher-order functions in the language you’re already familiar with.</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33</a:t>
            </a:fld>
            <a:endParaRPr lang="en-GB"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But, as I have demonstrated with recursive function, if you want to use the </a:t>
            </a:r>
            <a:r>
              <a:rPr lang="en-GB" sz="1200" kern="1200" dirty="0" err="1" smtClean="0">
                <a:solidFill>
                  <a:schemeClr val="tx1"/>
                </a:solidFill>
                <a:latin typeface="+mn-lt"/>
                <a:ea typeface="+mn-ea"/>
                <a:cs typeface="+mn-cs"/>
              </a:rPr>
              <a:t>memoized</a:t>
            </a:r>
            <a:r>
              <a:rPr lang="en-GB" sz="1200" kern="1200" dirty="0" smtClean="0">
                <a:solidFill>
                  <a:schemeClr val="tx1"/>
                </a:solidFill>
                <a:latin typeface="+mn-lt"/>
                <a:ea typeface="+mn-ea"/>
                <a:cs typeface="+mn-cs"/>
              </a:rPr>
              <a:t> version of the function </a:t>
            </a:r>
            <a:r>
              <a:rPr lang="en-GB" sz="1200" i="1" kern="1200" dirty="0" smtClean="0">
                <a:solidFill>
                  <a:schemeClr val="tx1"/>
                </a:solidFill>
                <a:latin typeface="+mn-lt"/>
                <a:ea typeface="+mn-ea"/>
                <a:cs typeface="+mn-cs"/>
              </a:rPr>
              <a:t>f</a:t>
            </a:r>
            <a:r>
              <a:rPr lang="en-GB" sz="1200" kern="1200" dirty="0" smtClean="0">
                <a:solidFill>
                  <a:schemeClr val="tx1"/>
                </a:solidFill>
                <a:latin typeface="+mn-lt"/>
                <a:ea typeface="+mn-ea"/>
                <a:cs typeface="+mn-cs"/>
              </a:rPr>
              <a:t> everywhere in your code, you’ll need to modify all the places where </a:t>
            </a:r>
            <a:r>
              <a:rPr lang="en-GB" sz="1200" i="1" kern="1200" dirty="0" smtClean="0">
                <a:solidFill>
                  <a:schemeClr val="tx1"/>
                </a:solidFill>
                <a:latin typeface="+mn-lt"/>
                <a:ea typeface="+mn-ea"/>
                <a:cs typeface="+mn-cs"/>
              </a:rPr>
              <a:t>f</a:t>
            </a:r>
            <a:r>
              <a:rPr lang="en-GB" sz="1200" kern="1200" dirty="0" smtClean="0">
                <a:solidFill>
                  <a:schemeClr val="tx1"/>
                </a:solidFill>
                <a:latin typeface="+mn-lt"/>
                <a:ea typeface="+mn-ea"/>
                <a:cs typeface="+mn-cs"/>
              </a:rPr>
              <a:t>  is being used.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Also, there’s no support for matching rules that lets you apply the same aspect to multiple functions in bulk. And when you want compose different aspects together, i.e. combining multiple higher-order functions, you’ll need to do it manually which is a task that’s easier said than done.</a:t>
            </a:r>
          </a:p>
        </p:txBody>
      </p:sp>
      <p:sp>
        <p:nvSpPr>
          <p:cNvPr id="4" name="Slide Number Placeholder 3"/>
          <p:cNvSpPr>
            <a:spLocks noGrp="1"/>
          </p:cNvSpPr>
          <p:nvPr>
            <p:ph type="sldNum" sz="quarter" idx="10"/>
          </p:nvPr>
        </p:nvSpPr>
        <p:spPr/>
        <p:txBody>
          <a:bodyPr/>
          <a:lstStyle/>
          <a:p>
            <a:fld id="{17ACCFC7-CC0A-4BBC-BD05-08D6BB1BE430}" type="slidenum">
              <a:rPr lang="en-GB" smtClean="0"/>
              <a:pPr/>
              <a:t>34</a:t>
            </a:fld>
            <a:endParaRPr lang="en-GB"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17ACCFC7-CC0A-4BBC-BD05-08D6BB1BE430}" type="slidenum">
              <a:rPr lang="en-GB" smtClean="0"/>
              <a:pPr/>
              <a:t>45</a:t>
            </a:fld>
            <a:endParaRPr lang="en-GB"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A static weaving solution AOP usually involve a three phase implementation: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Aspectual decomposition </a:t>
            </a:r>
            <a:r>
              <a:rPr lang="en-GB" baseline="0" dirty="0" smtClean="0"/>
              <a:t>– based on requirements, identify concerns as either primary (problem domain) and cross-cutting</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Concern implementation </a:t>
            </a:r>
            <a:r>
              <a:rPr lang="en-GB" baseline="0" dirty="0" smtClean="0"/>
              <a:t>– code each concern separately, primary (OO) and cross-cutting (AO)</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smtClean="0"/>
              <a:t>Aspectual </a:t>
            </a:r>
            <a:r>
              <a:rPr lang="en-GB" b="1" baseline="0" dirty="0" err="1" smtClean="0"/>
              <a:t>recomposition</a:t>
            </a:r>
            <a:r>
              <a:rPr lang="en-GB" b="1" baseline="0" dirty="0" smtClean="0"/>
              <a:t> </a:t>
            </a:r>
            <a:r>
              <a:rPr lang="en-GB" baseline="0" dirty="0" smtClean="0"/>
              <a:t>– use aspect weaver to weave the separately implemented code together into a final system</a:t>
            </a:r>
          </a:p>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46</a:t>
            </a:fld>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49</a:t>
            </a:fld>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i="0" kern="1200" dirty="0" smtClean="0">
                <a:solidFill>
                  <a:schemeClr val="tx1"/>
                </a:solidFill>
                <a:latin typeface="+mn-lt"/>
                <a:ea typeface="+mn-ea"/>
                <a:cs typeface="+mn-cs"/>
              </a:rPr>
              <a:t>Definition:</a:t>
            </a:r>
          </a:p>
          <a:p>
            <a:r>
              <a:rPr lang="en-GB" sz="1200" b="0" i="0" kern="1200" dirty="0" smtClean="0">
                <a:solidFill>
                  <a:schemeClr val="tx1"/>
                </a:solidFill>
                <a:latin typeface="+mn-lt"/>
                <a:ea typeface="+mn-ea"/>
                <a:cs typeface="+mn-cs"/>
              </a:rPr>
              <a:t>A Cross-Cutting Concern is a concern your application needs to address that is unrelated to your application’s problem domain, and ‘cuts across’ other concerns.</a:t>
            </a:r>
          </a:p>
          <a:p>
            <a:endParaRPr lang="en-GB" sz="1200" b="0" i="0" kern="1200" dirty="0" smtClean="0">
              <a:solidFill>
                <a:schemeClr val="tx1"/>
              </a:solidFill>
              <a:latin typeface="+mn-lt"/>
              <a:ea typeface="+mn-ea"/>
              <a:cs typeface="+mn-cs"/>
            </a:endParaRPr>
          </a:p>
          <a:p>
            <a:r>
              <a:rPr lang="en-GB" sz="1200" b="1" i="0" kern="1200" dirty="0" smtClean="0">
                <a:solidFill>
                  <a:schemeClr val="tx1"/>
                </a:solidFill>
                <a:latin typeface="+mn-lt"/>
                <a:ea typeface="+mn-ea"/>
                <a:cs typeface="+mn-cs"/>
              </a:rPr>
              <a:t>Examples:</a:t>
            </a:r>
          </a:p>
          <a:p>
            <a:r>
              <a:rPr lang="en-GB" sz="1200" b="0" i="0" kern="1200" dirty="0" smtClean="0">
                <a:solidFill>
                  <a:schemeClr val="tx1"/>
                </a:solidFill>
                <a:latin typeface="+mn-lt"/>
                <a:ea typeface="+mn-ea"/>
                <a:cs typeface="+mn-cs"/>
              </a:rPr>
              <a:t>Typically non-functional requirements</a:t>
            </a:r>
            <a:r>
              <a:rPr lang="en-GB" sz="1200" b="0" i="0" kern="1200" baseline="0" dirty="0" smtClean="0">
                <a:solidFill>
                  <a:schemeClr val="tx1"/>
                </a:solidFill>
                <a:latin typeface="+mn-lt"/>
                <a:ea typeface="+mn-ea"/>
                <a:cs typeface="+mn-cs"/>
              </a:rPr>
              <a:t> such as tracing, l</a:t>
            </a:r>
            <a:r>
              <a:rPr lang="en-GB" sz="1200" b="0" i="0" kern="1200" dirty="0" smtClean="0">
                <a:solidFill>
                  <a:schemeClr val="tx1"/>
                </a:solidFill>
                <a:latin typeface="+mn-lt"/>
                <a:ea typeface="+mn-ea"/>
                <a:cs typeface="+mn-cs"/>
              </a:rPr>
              <a:t>ogging, persistence, transaction control, security, error handling</a:t>
            </a:r>
          </a:p>
          <a:p>
            <a:endParaRPr lang="en-GB" sz="1200" b="0" i="0" kern="1200" dirty="0" smtClean="0">
              <a:solidFill>
                <a:schemeClr val="tx1"/>
              </a:solidFill>
              <a:latin typeface="+mn-lt"/>
              <a:ea typeface="+mn-ea"/>
              <a:cs typeface="+mn-cs"/>
            </a:endParaRPr>
          </a:p>
          <a:p>
            <a:r>
              <a:rPr lang="en-GB" sz="1200" b="0" i="0" kern="1200" dirty="0" smtClean="0">
                <a:solidFill>
                  <a:schemeClr val="tx1"/>
                </a:solidFill>
                <a:latin typeface="+mn-lt"/>
                <a:ea typeface="+mn-ea"/>
                <a:cs typeface="+mn-cs"/>
              </a:rPr>
              <a:t>Cross-cutting</a:t>
            </a:r>
            <a:r>
              <a:rPr lang="en-GB" sz="1200" b="0" i="0" kern="1200" baseline="0" dirty="0" smtClean="0">
                <a:solidFill>
                  <a:schemeClr val="tx1"/>
                </a:solidFill>
                <a:latin typeface="+mn-lt"/>
                <a:ea typeface="+mn-ea"/>
                <a:cs typeface="+mn-cs"/>
              </a:rPr>
              <a:t> concerns are usually difficult to decompose from the rest of the system and results in:</a:t>
            </a:r>
          </a:p>
          <a:p>
            <a:pPr>
              <a:buFontTx/>
              <a:buChar char="-"/>
            </a:pPr>
            <a:r>
              <a:rPr lang="en-GB" sz="1200" b="0" i="0" kern="1200" baseline="0" dirty="0" smtClean="0">
                <a:solidFill>
                  <a:schemeClr val="tx1"/>
                </a:solidFill>
                <a:latin typeface="+mn-lt"/>
                <a:ea typeface="+mn-ea"/>
                <a:cs typeface="+mn-cs"/>
              </a:rPr>
              <a:t> tangled code, concerns are interwoven with each other in a module</a:t>
            </a:r>
          </a:p>
          <a:p>
            <a:pPr>
              <a:buFontTx/>
              <a:buChar char="-"/>
            </a:pPr>
            <a:r>
              <a:rPr lang="en-GB" sz="1200" b="0" i="0" kern="1200" baseline="0" dirty="0" smtClean="0">
                <a:solidFill>
                  <a:schemeClr val="tx1"/>
                </a:solidFill>
                <a:latin typeface="+mn-lt"/>
                <a:ea typeface="+mn-ea"/>
                <a:cs typeface="+mn-cs"/>
              </a:rPr>
              <a:t> scattered code, concerns are dispersed over many modules</a:t>
            </a:r>
          </a:p>
          <a:p>
            <a:pPr>
              <a:buFontTx/>
              <a:buChar char="-"/>
            </a:pPr>
            <a:r>
              <a:rPr lang="en-GB" sz="1200" b="0" i="0" kern="1200" baseline="0" dirty="0" smtClean="0">
                <a:solidFill>
                  <a:schemeClr val="tx1"/>
                </a:solidFill>
                <a:latin typeface="+mn-lt"/>
                <a:ea typeface="+mn-ea"/>
                <a:cs typeface="+mn-cs"/>
              </a:rPr>
              <a:t> high coupling</a:t>
            </a:r>
          </a:p>
          <a:p>
            <a:pPr>
              <a:buFontTx/>
              <a:buChar char="-"/>
            </a:pPr>
            <a:endParaRPr lang="en-GB" sz="1200" b="0" i="0" kern="1200" baseline="0" dirty="0" smtClean="0">
              <a:solidFill>
                <a:schemeClr val="tx1"/>
              </a:solidFill>
              <a:latin typeface="+mn-lt"/>
              <a:ea typeface="+mn-ea"/>
              <a:cs typeface="+mn-cs"/>
            </a:endParaRPr>
          </a:p>
          <a:p>
            <a:r>
              <a:rPr lang="en-GB" sz="1200" b="0" i="0" kern="1200" baseline="0" dirty="0" smtClean="0">
                <a:solidFill>
                  <a:schemeClr val="tx1"/>
                </a:solidFill>
                <a:latin typeface="+mn-lt"/>
                <a:ea typeface="+mn-ea"/>
                <a:cs typeface="+mn-cs"/>
              </a:rPr>
              <a:t>Addressing cross-cutting concerns usually means adding boilerplate code to your application, increasing both the size and complexity of your code, and the blast radius of any change that are not related to the problem domain, e.g. changing the persistence media.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5</a:t>
            </a:fld>
            <a:endParaRPr lang="en-GB"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55</a:t>
            </a:fld>
            <a:endParaRPr lang="en-GB"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57</a:t>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b="1" i="0" kern="1200" dirty="0" smtClean="0">
                <a:solidFill>
                  <a:schemeClr val="tx1"/>
                </a:solidFill>
                <a:latin typeface="+mn-lt"/>
                <a:ea typeface="+mn-ea"/>
                <a:cs typeface="+mn-cs"/>
              </a:rPr>
              <a:t>Definition:</a:t>
            </a:r>
          </a:p>
          <a:p>
            <a:r>
              <a:rPr lang="en-GB" sz="1200" b="0" i="0" kern="1200" dirty="0" smtClean="0">
                <a:solidFill>
                  <a:schemeClr val="tx1"/>
                </a:solidFill>
                <a:latin typeface="+mn-lt"/>
                <a:ea typeface="+mn-ea"/>
                <a:cs typeface="+mn-cs"/>
              </a:rPr>
              <a:t>A Cross-Cutting Concern is a concern your application needs to address that is unrelated to your application’s problem domain, and ‘cuts across’ other concerns.</a:t>
            </a:r>
          </a:p>
          <a:p>
            <a:endParaRPr lang="en-GB" sz="1200" b="0" i="0" kern="1200" dirty="0" smtClean="0">
              <a:solidFill>
                <a:schemeClr val="tx1"/>
              </a:solidFill>
              <a:latin typeface="+mn-lt"/>
              <a:ea typeface="+mn-ea"/>
              <a:cs typeface="+mn-cs"/>
            </a:endParaRPr>
          </a:p>
          <a:p>
            <a:r>
              <a:rPr lang="en-GB" sz="1200" b="1" i="0" kern="1200" dirty="0" smtClean="0">
                <a:solidFill>
                  <a:schemeClr val="tx1"/>
                </a:solidFill>
                <a:latin typeface="+mn-lt"/>
                <a:ea typeface="+mn-ea"/>
                <a:cs typeface="+mn-cs"/>
              </a:rPr>
              <a:t>Examples:</a:t>
            </a:r>
          </a:p>
          <a:p>
            <a:r>
              <a:rPr lang="en-GB" sz="1200" b="0" i="0" kern="1200" dirty="0" smtClean="0">
                <a:solidFill>
                  <a:schemeClr val="tx1"/>
                </a:solidFill>
                <a:latin typeface="+mn-lt"/>
                <a:ea typeface="+mn-ea"/>
                <a:cs typeface="+mn-cs"/>
              </a:rPr>
              <a:t>Typically non-functional requirements</a:t>
            </a:r>
            <a:r>
              <a:rPr lang="en-GB" sz="1200" b="0" i="0" kern="1200" baseline="0" dirty="0" smtClean="0">
                <a:solidFill>
                  <a:schemeClr val="tx1"/>
                </a:solidFill>
                <a:latin typeface="+mn-lt"/>
                <a:ea typeface="+mn-ea"/>
                <a:cs typeface="+mn-cs"/>
              </a:rPr>
              <a:t> such as tracing, l</a:t>
            </a:r>
            <a:r>
              <a:rPr lang="en-GB" sz="1200" b="0" i="0" kern="1200" dirty="0" smtClean="0">
                <a:solidFill>
                  <a:schemeClr val="tx1"/>
                </a:solidFill>
                <a:latin typeface="+mn-lt"/>
                <a:ea typeface="+mn-ea"/>
                <a:cs typeface="+mn-cs"/>
              </a:rPr>
              <a:t>ogging, persistence, transaction control, security, error handling</a:t>
            </a:r>
          </a:p>
          <a:p>
            <a:endParaRPr lang="en-GB" sz="1200" b="0" i="0" kern="1200" dirty="0" smtClean="0">
              <a:solidFill>
                <a:schemeClr val="tx1"/>
              </a:solidFill>
              <a:latin typeface="+mn-lt"/>
              <a:ea typeface="+mn-ea"/>
              <a:cs typeface="+mn-cs"/>
            </a:endParaRPr>
          </a:p>
          <a:p>
            <a:r>
              <a:rPr lang="en-GB" sz="1200" b="0" i="0" kern="1200" dirty="0" smtClean="0">
                <a:solidFill>
                  <a:schemeClr val="tx1"/>
                </a:solidFill>
                <a:latin typeface="+mn-lt"/>
                <a:ea typeface="+mn-ea"/>
                <a:cs typeface="+mn-cs"/>
              </a:rPr>
              <a:t>Cross-cutting</a:t>
            </a:r>
            <a:r>
              <a:rPr lang="en-GB" sz="1200" b="0" i="0" kern="1200" baseline="0" dirty="0" smtClean="0">
                <a:solidFill>
                  <a:schemeClr val="tx1"/>
                </a:solidFill>
                <a:latin typeface="+mn-lt"/>
                <a:ea typeface="+mn-ea"/>
                <a:cs typeface="+mn-cs"/>
              </a:rPr>
              <a:t> concerns are usually difficult to decompose from the rest of the system and results in:</a:t>
            </a:r>
          </a:p>
          <a:p>
            <a:pPr>
              <a:buFontTx/>
              <a:buChar char="-"/>
            </a:pPr>
            <a:r>
              <a:rPr lang="en-GB" sz="1200" b="0" i="0" kern="1200" baseline="0" dirty="0" smtClean="0">
                <a:solidFill>
                  <a:schemeClr val="tx1"/>
                </a:solidFill>
                <a:latin typeface="+mn-lt"/>
                <a:ea typeface="+mn-ea"/>
                <a:cs typeface="+mn-cs"/>
              </a:rPr>
              <a:t> tangled code, concerns are interwoven with each other in a module</a:t>
            </a:r>
          </a:p>
          <a:p>
            <a:pPr>
              <a:buFontTx/>
              <a:buChar char="-"/>
            </a:pPr>
            <a:r>
              <a:rPr lang="en-GB" sz="1200" b="0" i="0" kern="1200" baseline="0" dirty="0" smtClean="0">
                <a:solidFill>
                  <a:schemeClr val="tx1"/>
                </a:solidFill>
                <a:latin typeface="+mn-lt"/>
                <a:ea typeface="+mn-ea"/>
                <a:cs typeface="+mn-cs"/>
              </a:rPr>
              <a:t> scattered code, concerns are dispersed over many modules</a:t>
            </a:r>
          </a:p>
          <a:p>
            <a:pPr>
              <a:buFontTx/>
              <a:buChar char="-"/>
            </a:pPr>
            <a:r>
              <a:rPr lang="en-GB" sz="1200" b="0" i="0" kern="1200" baseline="0" dirty="0" smtClean="0">
                <a:solidFill>
                  <a:schemeClr val="tx1"/>
                </a:solidFill>
                <a:latin typeface="+mn-lt"/>
                <a:ea typeface="+mn-ea"/>
                <a:cs typeface="+mn-cs"/>
              </a:rPr>
              <a:t> high coupling</a:t>
            </a:r>
          </a:p>
          <a:p>
            <a:pPr>
              <a:buFontTx/>
              <a:buChar char="-"/>
            </a:pPr>
            <a:endParaRPr lang="en-GB" sz="1200" b="0" i="0" kern="1200" baseline="0" dirty="0" smtClean="0">
              <a:solidFill>
                <a:schemeClr val="tx1"/>
              </a:solidFill>
              <a:latin typeface="+mn-lt"/>
              <a:ea typeface="+mn-ea"/>
              <a:cs typeface="+mn-cs"/>
            </a:endParaRPr>
          </a:p>
          <a:p>
            <a:r>
              <a:rPr lang="en-GB" sz="1200" b="0" i="0" kern="1200" baseline="0" dirty="0" smtClean="0">
                <a:solidFill>
                  <a:schemeClr val="tx1"/>
                </a:solidFill>
                <a:latin typeface="+mn-lt"/>
                <a:ea typeface="+mn-ea"/>
                <a:cs typeface="+mn-cs"/>
              </a:rPr>
              <a:t>Addressing cross-cutting concerns usually means adding boilerplate code to your application, increasing both the size and complexity of your code, and the blast radius of any change that are not related to the problem domain, e.g. changing the persistence media.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7</a:t>
            </a:fld>
            <a:endParaRPr lang="en-GB"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b="1" dirty="0" smtClean="0"/>
              <a:t>Poor traceability</a:t>
            </a:r>
            <a:r>
              <a:rPr lang="en-GB" b="1" baseline="0" dirty="0" smtClean="0"/>
              <a:t> </a:t>
            </a:r>
            <a:r>
              <a:rPr lang="en-GB" baseline="0" dirty="0" smtClean="0"/>
              <a:t>– multiple concerns in the same module breaks linkage between requirement and its implementation, making it harder to understand what a piece of code is doing to address the problem domain.</a:t>
            </a:r>
          </a:p>
          <a:p>
            <a:endParaRPr lang="en-GB" baseline="0" dirty="0" smtClean="0"/>
          </a:p>
          <a:p>
            <a:r>
              <a:rPr lang="en-GB" b="1" baseline="0" dirty="0" smtClean="0"/>
              <a:t>Lower productivity </a:t>
            </a:r>
            <a:r>
              <a:rPr lang="en-GB" baseline="0" dirty="0" smtClean="0"/>
              <a:t>– developers are spending too much time and attention to peripheral issues rather than the problem domain.</a:t>
            </a:r>
          </a:p>
          <a:p>
            <a:endParaRPr lang="en-GB" baseline="0" dirty="0" smtClean="0"/>
          </a:p>
          <a:p>
            <a:r>
              <a:rPr lang="en-GB" b="1" dirty="0" smtClean="0"/>
              <a:t>Less code reuse </a:t>
            </a:r>
            <a:r>
              <a:rPr lang="en-GB" dirty="0" smtClean="0"/>
              <a:t>– boilerplate code propagated through cut</a:t>
            </a:r>
            <a:r>
              <a:rPr lang="en-GB" baseline="0" dirty="0" smtClean="0"/>
              <a:t> and paste… no code reuse here!</a:t>
            </a:r>
          </a:p>
          <a:p>
            <a:endParaRPr lang="en-GB" baseline="0" dirty="0" smtClean="0"/>
          </a:p>
          <a:p>
            <a:r>
              <a:rPr lang="en-GB" b="1" dirty="0" smtClean="0"/>
              <a:t>Harder</a:t>
            </a:r>
            <a:r>
              <a:rPr lang="en-GB" b="1" baseline="0" dirty="0" smtClean="0"/>
              <a:t> refactoring </a:t>
            </a:r>
            <a:r>
              <a:rPr lang="en-GB" baseline="0" dirty="0" smtClean="0"/>
              <a:t>– changing requirements means touching many modules for a single concern.</a:t>
            </a:r>
            <a:endParaRPr lang="en-GB"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8</a:t>
            </a:fld>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latin typeface="+mn-lt"/>
                <a:ea typeface="+mn-ea"/>
                <a:cs typeface="+mn-cs"/>
              </a:rPr>
              <a:t>Which finally brings us to aspect oriented programming, and I’ll give you a second to read this quick definition from Wikipedia.</a:t>
            </a:r>
          </a:p>
        </p:txBody>
      </p:sp>
      <p:sp>
        <p:nvSpPr>
          <p:cNvPr id="4" name="Slide Number Placeholder 3"/>
          <p:cNvSpPr>
            <a:spLocks noGrp="1"/>
          </p:cNvSpPr>
          <p:nvPr>
            <p:ph type="sldNum" sz="quarter" idx="10"/>
          </p:nvPr>
        </p:nvSpPr>
        <p:spPr/>
        <p:txBody>
          <a:bodyPr/>
          <a:lstStyle/>
          <a:p>
            <a:fld id="{17ACCFC7-CC0A-4BBC-BD05-08D6BB1BE430}" type="slidenum">
              <a:rPr lang="en-GB" smtClean="0"/>
              <a:pPr/>
              <a:t>9</a:t>
            </a:fld>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17ACCFC7-CC0A-4BBC-BD05-08D6BB1BE430}" type="slidenum">
              <a:rPr lang="en-GB" smtClean="0"/>
              <a:pPr/>
              <a:t>10</a:t>
            </a:fld>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Take the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 we ended up with earlier, now</a:t>
            </a:r>
            <a:r>
              <a:rPr lang="en-GB" sz="1200" kern="1200" baseline="0" dirty="0" smtClean="0">
                <a:solidFill>
                  <a:schemeClr val="tx1"/>
                </a:solidFill>
                <a:latin typeface="+mn-lt"/>
                <a:ea typeface="+mn-ea"/>
                <a:cs typeface="+mn-cs"/>
              </a:rPr>
              <a:t> let’s </a:t>
            </a:r>
            <a:r>
              <a:rPr lang="en-GB" sz="1200" kern="1200" dirty="0" smtClean="0">
                <a:solidFill>
                  <a:schemeClr val="tx1"/>
                </a:solidFill>
                <a:latin typeface="+mn-lt"/>
                <a:ea typeface="+mn-ea"/>
                <a:cs typeface="+mn-cs"/>
              </a:rPr>
              <a:t>give ourselves a magic hat and let the hat devour that ugly piece of code, and with a touch of AOP magic we’ll get back a cleaner, more elegant and readable version of the ‘</a:t>
            </a:r>
            <a:r>
              <a:rPr lang="en-GB" sz="1200" kern="1200" dirty="0" err="1" smtClean="0">
                <a:solidFill>
                  <a:schemeClr val="tx1"/>
                </a:solidFill>
                <a:latin typeface="+mn-lt"/>
                <a:ea typeface="+mn-ea"/>
                <a:cs typeface="+mn-cs"/>
              </a:rPr>
              <a:t>GetBookById</a:t>
            </a:r>
            <a:r>
              <a:rPr lang="en-GB" sz="1200" kern="1200" dirty="0" smtClean="0">
                <a:solidFill>
                  <a:schemeClr val="tx1"/>
                </a:solidFill>
                <a:latin typeface="+mn-lt"/>
                <a:ea typeface="+mn-ea"/>
                <a:cs typeface="+mn-cs"/>
              </a:rPr>
              <a:t>’ method.</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Under the hood, the two versions are the same, both log when they enter and exit the method, and both log any exceptions, also both versions of the code perform validation against the ‘id’ parameter to make sure that it’s not a default </a:t>
            </a:r>
            <a:r>
              <a:rPr lang="en-GB" sz="1200" kern="1200" dirty="0" err="1" smtClean="0">
                <a:solidFill>
                  <a:schemeClr val="tx1"/>
                </a:solidFill>
                <a:latin typeface="+mn-lt"/>
                <a:ea typeface="+mn-ea"/>
                <a:cs typeface="+mn-cs"/>
              </a:rPr>
              <a:t>Guid</a:t>
            </a:r>
            <a:r>
              <a:rPr lang="en-GB" sz="1200" kern="1200" dirty="0" smtClean="0">
                <a:solidFill>
                  <a:schemeClr val="tx1"/>
                </a:solidFill>
                <a:latin typeface="+mn-lt"/>
                <a:ea typeface="+mn-ea"/>
                <a:cs typeface="+mn-cs"/>
              </a:rPr>
              <a:t>.</a:t>
            </a:r>
            <a:endParaRPr lang="en-GB" baseline="0" dirty="0" smtClean="0"/>
          </a:p>
        </p:txBody>
      </p:sp>
      <p:sp>
        <p:nvSpPr>
          <p:cNvPr id="4" name="Slide Number Placeholder 3"/>
          <p:cNvSpPr>
            <a:spLocks noGrp="1"/>
          </p:cNvSpPr>
          <p:nvPr>
            <p:ph type="sldNum" sz="quarter" idx="10"/>
          </p:nvPr>
        </p:nvSpPr>
        <p:spPr/>
        <p:txBody>
          <a:bodyPr/>
          <a:lstStyle/>
          <a:p>
            <a:fld id="{17ACCFC7-CC0A-4BBC-BD05-08D6BB1BE430}" type="slidenum">
              <a:rPr lang="en-GB" smtClean="0"/>
              <a:pPr/>
              <a:t>11</a:t>
            </a:fld>
            <a:endParaRPr lang="en-GB"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GB" sz="1200" kern="1200" dirty="0" smtClean="0">
                <a:solidFill>
                  <a:schemeClr val="tx1"/>
                </a:solidFill>
                <a:latin typeface="+mn-lt"/>
                <a:ea typeface="+mn-ea"/>
                <a:cs typeface="+mn-cs"/>
              </a:rPr>
              <a:t>Whist this is useful, it will still cause a lot of clutter when you have to apply the same set of attributes to many methods.</a:t>
            </a:r>
          </a:p>
          <a:p>
            <a:endParaRPr lang="en-GB" sz="1200" kern="1200" dirty="0" smtClean="0">
              <a:solidFill>
                <a:schemeClr val="tx1"/>
              </a:solidFill>
              <a:latin typeface="+mn-lt"/>
              <a:ea typeface="+mn-ea"/>
              <a:cs typeface="+mn-cs"/>
            </a:endParaRPr>
          </a:p>
          <a:p>
            <a:r>
              <a:rPr lang="en-GB" sz="1200" kern="1200" dirty="0" smtClean="0">
                <a:solidFill>
                  <a:schemeClr val="tx1"/>
                </a:solidFill>
                <a:latin typeface="+mn-lt"/>
                <a:ea typeface="+mn-ea"/>
                <a:cs typeface="+mn-cs"/>
              </a:rPr>
              <a:t>But worry not, another feature of AOP is the ability to multicast the same aspects into many places in your code, this feature is called </a:t>
            </a:r>
            <a:r>
              <a:rPr lang="en-GB" sz="1200" i="1" kern="1200" dirty="0" smtClean="0">
                <a:solidFill>
                  <a:schemeClr val="tx1"/>
                </a:solidFill>
                <a:latin typeface="+mn-lt"/>
                <a:ea typeface="+mn-ea"/>
                <a:cs typeface="+mn-cs"/>
              </a:rPr>
              <a:t>Point Cut</a:t>
            </a:r>
            <a:r>
              <a:rPr lang="en-GB" sz="1200" kern="1200" dirty="0" smtClean="0">
                <a:solidFill>
                  <a:schemeClr val="tx1"/>
                </a:solidFill>
                <a:latin typeface="+mn-lt"/>
                <a:ea typeface="+mn-ea"/>
                <a:cs typeface="+mn-cs"/>
              </a:rPr>
              <a:t>.</a:t>
            </a: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17ACCFC7-CC0A-4BBC-BD05-08D6BB1BE430}" type="slidenum">
              <a:rPr lang="en-GB" smtClean="0"/>
              <a:pPr/>
              <a:t>13</a:t>
            </a:fld>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reflection blurRad="6350" stA="55000" endA="300" endPos="45500" dir="5400000" sy="-100000" algn="bl" rotWithShape="0"/>
                </a:effectLst>
              </a:defRPr>
            </a:lvl1pPr>
          </a:lstStyle>
          <a:p>
            <a:r>
              <a:rPr kumimoji="0" lang="en-US" dirty="0" smtClean="0"/>
              <a:t>Click to edit Master title style</a:t>
            </a:r>
            <a:endParaRPr kumimoji="0" lang="en-US" dirty="0"/>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dirty="0" smtClean="0"/>
              <a:t>Click to edit Master subtitle style</a:t>
            </a:r>
            <a:endParaRPr kumimoji="0" lang="en-US" dirty="0"/>
          </a:p>
        </p:txBody>
      </p:sp>
      <p:sp>
        <p:nvSpPr>
          <p:cNvPr id="30" name="Date Placeholder 29"/>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19" name="Footer Placeholder 18"/>
          <p:cNvSpPr>
            <a:spLocks noGrp="1"/>
          </p:cNvSpPr>
          <p:nvPr>
            <p:ph type="ftr" sz="quarter" idx="11"/>
          </p:nvPr>
        </p:nvSpPr>
        <p:spPr/>
        <p:txBody>
          <a:bodyPr/>
          <a:lstStyle/>
          <a:p>
            <a:endParaRPr lang="en-GB" dirty="0"/>
          </a:p>
        </p:txBody>
      </p:sp>
      <p:sp>
        <p:nvSpPr>
          <p:cNvPr id="27" name="Slide Number Placeholder 2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247613" y="472698"/>
            <a:ext cx="7539925" cy="5959099"/>
          </a:xfrm>
        </p:spPr>
        <p:txBody>
          <a:bodyPr anchor="ctr"/>
          <a:lstStyle/>
          <a:p>
            <a:pPr lvl="0" eaLnBrk="1" latinLnBrk="0" hangingPunct="1"/>
            <a:r>
              <a:rPr lang="en-US" dirty="0" smtClean="0"/>
              <a:t>Click to edit Master text styles</a:t>
            </a:r>
          </a:p>
          <a:p>
            <a:pPr lvl="1" eaLnBrk="1" latinLnBrk="0" hangingPunct="1"/>
            <a:r>
              <a:rPr lang="en-US" dirty="0" smtClean="0"/>
              <a:t>Second level</a:t>
            </a:r>
          </a:p>
          <a:p>
            <a:pPr lvl="2" eaLnBrk="1" latinLnBrk="0" hangingPunct="1"/>
            <a:r>
              <a:rPr lang="en-US" dirty="0" smtClean="0"/>
              <a:t>Third level</a:t>
            </a:r>
          </a:p>
          <a:p>
            <a:pPr lvl="3" eaLnBrk="1" latinLnBrk="0" hangingPunct="1"/>
            <a:r>
              <a:rPr lang="en-US" dirty="0" smtClean="0"/>
              <a:t>Fourth level</a:t>
            </a:r>
          </a:p>
          <a:p>
            <a:pPr lvl="4" eaLnBrk="1" latinLnBrk="0" hangingPunct="1"/>
            <a:r>
              <a:rPr lang="en-US" dirty="0" smtClean="0"/>
              <a:t>Fifth level</a:t>
            </a:r>
            <a:endParaRPr kumimoji="0" lang="en-US" dirty="0"/>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pic>
        <p:nvPicPr>
          <p:cNvPr id="2052" name="Picture 4" descr="http://farm4.static.flickr.com/3579/3534506648_8d0d0f5fb6_b.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sp>
        <p:nvSpPr>
          <p:cNvPr id="6" name="Content Placeholder 5"/>
          <p:cNvSpPr>
            <a:spLocks noGrp="1"/>
          </p:cNvSpPr>
          <p:nvPr>
            <p:ph sz="quarter" idx="10"/>
          </p:nvPr>
        </p:nvSpPr>
        <p:spPr>
          <a:xfrm>
            <a:off x="2654423" y="4544767"/>
            <a:ext cx="6302854" cy="1172452"/>
          </a:xfrm>
        </p:spPr>
        <p:txBody>
          <a:bodyPr>
            <a:noAutofit/>
          </a:bodyPr>
          <a:lstStyle>
            <a:lvl1pPr algn="ctr">
              <a:buNone/>
              <a:defRPr sz="4400">
                <a:solidFill>
                  <a:srgbClr val="FF0000"/>
                </a:solidFill>
                <a:latin typeface="Segoe Print" pitchFamily="2" charset="0"/>
              </a:defRPr>
            </a:lvl1pPr>
            <a:lvl2pPr algn="ctr">
              <a:buNone/>
              <a:defRPr sz="4000">
                <a:solidFill>
                  <a:srgbClr val="FF0000"/>
                </a:solidFill>
                <a:latin typeface="Segoe Print" pitchFamily="2" charset="0"/>
              </a:defRPr>
            </a:lvl2pPr>
            <a:lvl3pPr algn="ctr">
              <a:buNone/>
              <a:defRPr sz="4000">
                <a:solidFill>
                  <a:srgbClr val="FF0000"/>
                </a:solidFill>
                <a:latin typeface="Segoe Print" pitchFamily="2" charset="0"/>
              </a:defRPr>
            </a:lvl3pPr>
            <a:lvl4pPr algn="ctr">
              <a:buNone/>
              <a:defRPr sz="3600">
                <a:solidFill>
                  <a:srgbClr val="FF0000"/>
                </a:solidFill>
                <a:latin typeface="Segoe Print" pitchFamily="2" charset="0"/>
              </a:defRPr>
            </a:lvl4pPr>
            <a:lvl5pPr algn="ctr">
              <a:buNone/>
              <a:defRPr sz="3600">
                <a:solidFill>
                  <a:srgbClr val="FF0000"/>
                </a:solidFill>
                <a:latin typeface="Segoe Print" pitchFamily="2"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TextBox 6"/>
          <p:cNvSpPr txBox="1"/>
          <p:nvPr userDrawn="1"/>
        </p:nvSpPr>
        <p:spPr>
          <a:xfrm>
            <a:off x="7819598" y="6611779"/>
            <a:ext cx="1324402" cy="246221"/>
          </a:xfrm>
          <a:prstGeom prst="rect">
            <a:avLst/>
          </a:prstGeom>
          <a:noFill/>
        </p:spPr>
        <p:txBody>
          <a:bodyPr wrap="none" rtlCol="0">
            <a:spAutoFit/>
          </a:bodyPr>
          <a:lstStyle/>
          <a:p>
            <a:r>
              <a:rPr lang="en-GB" sz="1000" dirty="0" smtClean="0">
                <a:solidFill>
                  <a:schemeClr val="bg1"/>
                </a:solidFill>
              </a:rPr>
              <a:t>Image</a:t>
            </a:r>
            <a:r>
              <a:rPr lang="en-GB" sz="1000" baseline="0" dirty="0" smtClean="0">
                <a:solidFill>
                  <a:schemeClr val="bg1"/>
                </a:solidFill>
              </a:rPr>
              <a:t> by Mark Rohde</a:t>
            </a:r>
            <a:endParaRPr lang="en-GB" sz="1000" dirty="0">
              <a:solidFill>
                <a:schemeClr val="bg1"/>
              </a:solidFill>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8" name="Slide Number Placeholder 7"/>
          <p:cNvSpPr>
            <a:spLocks noGrp="1"/>
          </p:cNvSpPr>
          <p:nvPr>
            <p:ph type="sldNum" sz="quarter" idx="11"/>
          </p:nvPr>
        </p:nvSpPr>
        <p:spPr/>
        <p:txBody>
          <a:bodyPr/>
          <a:lstStyle/>
          <a:p>
            <a:fld id="{BF677F09-B944-4547-BDF4-1D29EDA58594}" type="slidenum">
              <a:rPr lang="en-GB" smtClean="0"/>
              <a:pPr/>
              <a:t>‹#›</a:t>
            </a:fld>
            <a:endParaRPr lang="en-GB" dirty="0"/>
          </a:p>
        </p:txBody>
      </p:sp>
      <p:sp>
        <p:nvSpPr>
          <p:cNvPr id="9" name="Footer Placeholder 8"/>
          <p:cNvSpPr>
            <a:spLocks noGrp="1"/>
          </p:cNvSpPr>
          <p:nvPr>
            <p:ph type="ftr" sz="quarter" idx="12"/>
          </p:nvPr>
        </p:nvSpPr>
        <p:spPr/>
        <p:txBody>
          <a:bodyPr/>
          <a:lstStyle/>
          <a:p>
            <a:endParaRPr lang="en-GB"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a:xfrm>
            <a:off x="8156448" y="6422064"/>
            <a:ext cx="762000" cy="365125"/>
          </a:xfrm>
        </p:spPr>
        <p:txBody>
          <a:bodyPr/>
          <a:lstStyle/>
          <a:p>
            <a:fld id="{BF677F09-B944-4547-BDF4-1D29EDA58594}" type="slidenum">
              <a:rPr lang="en-GB" smtClean="0"/>
              <a:pPr/>
              <a:t>‹#›</a:t>
            </a:fld>
            <a:endParaRPr lang="en-GB"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dirty="0"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49DEAA61-FB2C-4549-B475-17E25819CAE5}"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9DEAA61-FB2C-4549-B475-17E25819CAE5}"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F677F09-B944-4547-BDF4-1D29EDA58594}"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62F65C-D1E3-4B52-AA44-7C961232DD21}" type="datetimeFigureOut">
              <a:rPr lang="en-GB" smtClean="0"/>
              <a:pPr/>
              <a:t>05/02/2014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90A52B-9FA8-4ED4-A8CF-04BAFE6D7571}" type="slidenum">
              <a:rPr lang="en-GB" smtClean="0"/>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62F65C-D1E3-4B52-AA44-7C961232DD21}" type="datetimeFigureOut">
              <a:rPr lang="en-GB" smtClean="0"/>
              <a:pPr/>
              <a:t>05/02/2014</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90A52B-9FA8-4ED4-A8CF-04BAFE6D7571}" type="slidenum">
              <a:rPr lang="en-GB" smtClean="0"/>
              <a:pPr/>
              <a:t>‹#›</a:t>
            </a:fld>
            <a:endParaRPr lang="en-GB" dirty="0"/>
          </a:p>
        </p:txBody>
      </p:sp>
    </p:spTree>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49DEAA61-FB2C-4549-B475-17E25819CAE5}" type="datetimeFigureOut">
              <a:rPr lang="en-GB" smtClean="0"/>
              <a:pPr/>
              <a:t>05/02/2014</a:t>
            </a:fld>
            <a:endParaRPr lang="en-GB" dirty="0"/>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GB" dirty="0"/>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F677F09-B944-4547-BDF4-1D29EDA58594}" type="slidenum">
              <a:rPr lang="en-GB" smtClean="0"/>
              <a:pPr/>
              <a:t>‹#›</a:t>
            </a:fld>
            <a:endParaRPr lang="en-GB" dirty="0"/>
          </a:p>
        </p:txBody>
      </p:sp>
    </p:spTree>
  </p:cSld>
  <p:clrMap bg1="dk1" tx1="lt1" bg2="dk2" tx2="lt2" accent1="accent1" accent2="accent2" accent3="accent3" accent4="accent4" accent5="accent5" accent6="accent6" hlink="hlink" folHlink="folHlink"/>
  <p:sldLayoutIdLst>
    <p:sldLayoutId id="2147483901" r:id="rId1"/>
    <p:sldLayoutId id="2147483902" r:id="rId2"/>
    <p:sldLayoutId id="214748391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theburningmonk.com/"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hyperlink" Target="http://bit.ly/1eROU4v"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hyperlink" Target="http://bit.ly/10fe98N"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429064" y="2965601"/>
            <a:ext cx="6480048" cy="2301240"/>
          </a:xfrm>
        </p:spPr>
        <p:txBody>
          <a:bodyPr/>
          <a:lstStyle/>
          <a:p>
            <a:r>
              <a:rPr lang="en-GB" dirty="0" smtClean="0"/>
              <a:t>Aspect-oriented programming</a:t>
            </a:r>
            <a:endParaRPr lang="en-GB" dirty="0"/>
          </a:p>
        </p:txBody>
      </p:sp>
      <p:sp>
        <p:nvSpPr>
          <p:cNvPr id="5" name="Subtitle 4"/>
          <p:cNvSpPr>
            <a:spLocks noGrp="1"/>
          </p:cNvSpPr>
          <p:nvPr>
            <p:ph type="subTitle" idx="1"/>
          </p:nvPr>
        </p:nvSpPr>
        <p:spPr>
          <a:xfrm>
            <a:off x="433050" y="1172853"/>
            <a:ext cx="6480048" cy="1752600"/>
          </a:xfrm>
        </p:spPr>
        <p:txBody>
          <a:bodyPr>
            <a:normAutofit/>
          </a:bodyPr>
          <a:lstStyle/>
          <a:p>
            <a:r>
              <a:rPr lang="en-GB" sz="2800" dirty="0" smtClean="0"/>
              <a:t>Yan Cui</a:t>
            </a:r>
            <a:endParaRPr lang="en-GB" sz="2800" dirty="0"/>
          </a:p>
        </p:txBody>
      </p:sp>
      <p:grpSp>
        <p:nvGrpSpPr>
          <p:cNvPr id="7" name="Group 6"/>
          <p:cNvGrpSpPr/>
          <p:nvPr/>
        </p:nvGrpSpPr>
        <p:grpSpPr>
          <a:xfrm>
            <a:off x="147234" y="5399682"/>
            <a:ext cx="2805193" cy="1061634"/>
            <a:chOff x="147234" y="5052448"/>
            <a:chExt cx="2805193" cy="1061634"/>
          </a:xfrm>
        </p:grpSpPr>
        <p:sp>
          <p:nvSpPr>
            <p:cNvPr id="6" name="Subtitle 4"/>
            <p:cNvSpPr txBox="1">
              <a:spLocks/>
            </p:cNvSpPr>
            <p:nvPr/>
          </p:nvSpPr>
          <p:spPr>
            <a:xfrm>
              <a:off x="147234" y="5052448"/>
              <a:ext cx="2805193" cy="1061634"/>
            </a:xfrm>
            <a:prstGeom prst="rect">
              <a:avLst/>
            </a:prstGeom>
          </p:spPr>
          <p:txBody>
            <a:bodyPr vert="horz" tIns="0" rIns="45720" bIns="0" anchor="b">
              <a:normAutofit/>
            </a:bodyPr>
            <a:lstStyle/>
            <a:p>
              <a:pPr marR="0" lvl="0" indent="357188"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kumimoji="0" lang="en-GB" sz="1600" b="0" i="0" u="none" strike="noStrike" kern="1200" cap="none" spc="0" normalizeH="0" baseline="0" noProof="0" dirty="0" smtClean="0">
                  <a:ln>
                    <a:noFill/>
                  </a:ln>
                  <a:solidFill>
                    <a:schemeClr val="tx1"/>
                  </a:solidFill>
                  <a:effectLst/>
                  <a:uLnTx/>
                  <a:uFillTx/>
                  <a:latin typeface="+mn-lt"/>
                  <a:ea typeface="+mn-ea"/>
                  <a:cs typeface="+mn-cs"/>
                </a:rPr>
                <a:t>@theburningmonk</a:t>
              </a:r>
            </a:p>
            <a:p>
              <a:pPr marL="0" marR="0" lvl="0" indent="0" defTabSz="914400" rtl="0" eaLnBrk="1" fontAlgn="auto" latinLnBrk="0" hangingPunct="1">
                <a:lnSpc>
                  <a:spcPct val="100000"/>
                </a:lnSpc>
                <a:spcBef>
                  <a:spcPct val="20000"/>
                </a:spcBef>
                <a:spcAft>
                  <a:spcPts val="0"/>
                </a:spcAft>
                <a:buClr>
                  <a:schemeClr val="accent1"/>
                </a:buClr>
                <a:buSzPct val="80000"/>
                <a:buFont typeface="Wingdings 2"/>
                <a:buNone/>
                <a:tabLst/>
                <a:defRPr/>
              </a:pPr>
              <a:r>
                <a:rPr lang="en-GB" sz="1600" noProof="0" dirty="0" smtClean="0">
                  <a:hlinkClick r:id="rId3"/>
                </a:rPr>
                <a:t>http://theburningmonk.com</a:t>
              </a:r>
              <a:endParaRPr lang="en-GB" sz="1600" dirty="0"/>
            </a:p>
            <a:p>
              <a:pPr marL="0" marR="0" lvl="0" indent="0"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lang="en-GB" sz="1600" noProof="0" dirty="0" smtClean="0"/>
            </a:p>
          </p:txBody>
        </p:sp>
        <p:pic>
          <p:nvPicPr>
            <p:cNvPr id="84994" name="Picture 2" descr="http://www.mhra.gov.uk/home/groups/comms-ic/documents/websiteresources/con140656.png"/>
            <p:cNvPicPr>
              <a:picLocks noChangeAspect="1" noChangeArrowheads="1"/>
            </p:cNvPicPr>
            <p:nvPr/>
          </p:nvPicPr>
          <p:blipFill>
            <a:blip r:embed="rId4" cstate="print"/>
            <a:srcRect/>
            <a:stretch>
              <a:fillRect/>
            </a:stretch>
          </p:blipFill>
          <p:spPr bwMode="auto">
            <a:xfrm>
              <a:off x="201479" y="5207431"/>
              <a:ext cx="424266" cy="424266"/>
            </a:xfrm>
            <a:prstGeom prst="rect">
              <a:avLst/>
            </a:prstGeom>
            <a:noFill/>
          </p:spPr>
        </p:pic>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ctr"/>
          <a:lstStyle/>
          <a:p>
            <a:pPr marL="0" indent="0">
              <a:lnSpc>
                <a:spcPts val="3600"/>
              </a:lnSpc>
              <a:spcBef>
                <a:spcPts val="1800"/>
              </a:spcBef>
              <a:buNone/>
            </a:pPr>
            <a:r>
              <a:rPr lang="en-GB" dirty="0" smtClean="0"/>
              <a:t>“AOP is a programming</a:t>
            </a:r>
            <a:r>
              <a:rPr lang="en-GB" baseline="0" dirty="0" smtClean="0"/>
              <a:t> paradigm which aims to increase modularity by allowing the separation of </a:t>
            </a:r>
            <a:r>
              <a:rPr lang="en-GB" u="sng" baseline="0" dirty="0" smtClean="0"/>
              <a:t>cross-cutting concerns</a:t>
            </a:r>
            <a:r>
              <a:rPr lang="en-GB" baseline="0" dirty="0" smtClean="0"/>
              <a:t>”</a:t>
            </a:r>
          </a:p>
          <a:p>
            <a:pPr marL="400050" lvl="1" indent="0">
              <a:buNone/>
            </a:pPr>
            <a:r>
              <a:rPr lang="en-GB" dirty="0" smtClean="0"/>
              <a:t>- wikipedia</a:t>
            </a:r>
            <a:endParaRPr lang="en-GB" baseline="0"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a:blip r:embed="rId3" cstate="print"/>
          <a:srcRect/>
          <a:stretch>
            <a:fillRect/>
          </a:stretch>
        </p:blipFill>
        <p:spPr bwMode="auto">
          <a:xfrm>
            <a:off x="1476087" y="1287618"/>
            <a:ext cx="5707994" cy="3317612"/>
          </a:xfrm>
          <a:prstGeom prst="rect">
            <a:avLst/>
          </a:prstGeom>
          <a:noFill/>
          <a:ln w="9525">
            <a:noFill/>
            <a:miter lim="800000"/>
            <a:headEnd/>
            <a:tailEnd/>
          </a:ln>
        </p:spPr>
      </p:pic>
      <p:sp>
        <p:nvSpPr>
          <p:cNvPr id="1035" name="AutoShape 11"/>
          <p:cNvSpPr>
            <a:spLocks noChangeAspect="1" noChangeArrowheads="1" noTextEdit="1"/>
          </p:cNvSpPr>
          <p:nvPr/>
        </p:nvSpPr>
        <p:spPr bwMode="auto">
          <a:xfrm>
            <a:off x="3499854" y="2493770"/>
            <a:ext cx="1681162" cy="2506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GB" dirty="0"/>
          </a:p>
        </p:txBody>
      </p:sp>
      <p:grpSp>
        <p:nvGrpSpPr>
          <p:cNvPr id="60" name="Group 59"/>
          <p:cNvGrpSpPr/>
          <p:nvPr/>
        </p:nvGrpSpPr>
        <p:grpSpPr>
          <a:xfrm>
            <a:off x="3452809" y="2950579"/>
            <a:ext cx="1800808" cy="1792287"/>
            <a:chOff x="3499854" y="2493770"/>
            <a:chExt cx="1681162" cy="1792287"/>
          </a:xfrm>
        </p:grpSpPr>
        <p:sp>
          <p:nvSpPr>
            <p:cNvPr id="1037" name="Freeform 13"/>
            <p:cNvSpPr>
              <a:spLocks/>
            </p:cNvSpPr>
            <p:nvPr/>
          </p:nvSpPr>
          <p:spPr bwMode="auto">
            <a:xfrm>
              <a:off x="3499854" y="2493770"/>
              <a:ext cx="1681162" cy="1792287"/>
            </a:xfrm>
            <a:custGeom>
              <a:avLst/>
              <a:gdLst/>
              <a:ahLst/>
              <a:cxnLst>
                <a:cxn ang="0">
                  <a:pos x="2667" y="9904"/>
                </a:cxn>
                <a:cxn ang="0">
                  <a:pos x="1384" y="8313"/>
                </a:cxn>
                <a:cxn ang="0">
                  <a:pos x="430" y="7374"/>
                </a:cxn>
                <a:cxn ang="0">
                  <a:pos x="20" y="7032"/>
                </a:cxn>
                <a:cxn ang="0">
                  <a:pos x="676" y="7309"/>
                </a:cxn>
                <a:cxn ang="0">
                  <a:pos x="1440" y="7706"/>
                </a:cxn>
                <a:cxn ang="0">
                  <a:pos x="2121" y="8208"/>
                </a:cxn>
                <a:cxn ang="0">
                  <a:pos x="2272" y="8081"/>
                </a:cxn>
                <a:cxn ang="0">
                  <a:pos x="2140" y="7110"/>
                </a:cxn>
                <a:cxn ang="0">
                  <a:pos x="1833" y="5877"/>
                </a:cxn>
                <a:cxn ang="0">
                  <a:pos x="1285" y="4761"/>
                </a:cxn>
                <a:cxn ang="0">
                  <a:pos x="1682" y="4862"/>
                </a:cxn>
                <a:cxn ang="0">
                  <a:pos x="2218" y="5155"/>
                </a:cxn>
                <a:cxn ang="0">
                  <a:pos x="2682" y="5518"/>
                </a:cxn>
                <a:cxn ang="0">
                  <a:pos x="2600" y="4837"/>
                </a:cxn>
                <a:cxn ang="0">
                  <a:pos x="2191" y="3273"/>
                </a:cxn>
                <a:cxn ang="0">
                  <a:pos x="1744" y="1900"/>
                </a:cxn>
                <a:cxn ang="0">
                  <a:pos x="1567" y="1366"/>
                </a:cxn>
                <a:cxn ang="0">
                  <a:pos x="2045" y="1683"/>
                </a:cxn>
                <a:cxn ang="0">
                  <a:pos x="2710" y="2259"/>
                </a:cxn>
                <a:cxn ang="0">
                  <a:pos x="3325" y="3078"/>
                </a:cxn>
                <a:cxn ang="0">
                  <a:pos x="4108" y="308"/>
                </a:cxn>
                <a:cxn ang="0">
                  <a:pos x="4642" y="1055"/>
                </a:cxn>
                <a:cxn ang="0">
                  <a:pos x="5200" y="1972"/>
                </a:cxn>
                <a:cxn ang="0">
                  <a:pos x="5507" y="2793"/>
                </a:cxn>
                <a:cxn ang="0">
                  <a:pos x="7305" y="911"/>
                </a:cxn>
                <a:cxn ang="0">
                  <a:pos x="7373" y="2283"/>
                </a:cxn>
                <a:cxn ang="0">
                  <a:pos x="7581" y="2523"/>
                </a:cxn>
                <a:cxn ang="0">
                  <a:pos x="8914" y="1806"/>
                </a:cxn>
                <a:cxn ang="0">
                  <a:pos x="9563" y="1624"/>
                </a:cxn>
                <a:cxn ang="0">
                  <a:pos x="9036" y="3208"/>
                </a:cxn>
                <a:cxn ang="0">
                  <a:pos x="8796" y="4046"/>
                </a:cxn>
                <a:cxn ang="0">
                  <a:pos x="9042" y="4208"/>
                </a:cxn>
                <a:cxn ang="0">
                  <a:pos x="10140" y="4027"/>
                </a:cxn>
                <a:cxn ang="0">
                  <a:pos x="10295" y="4141"/>
                </a:cxn>
                <a:cxn ang="0">
                  <a:pos x="9865" y="4492"/>
                </a:cxn>
                <a:cxn ang="0">
                  <a:pos x="9520" y="4855"/>
                </a:cxn>
                <a:cxn ang="0">
                  <a:pos x="9543" y="5042"/>
                </a:cxn>
                <a:cxn ang="0">
                  <a:pos x="10321" y="4950"/>
                </a:cxn>
                <a:cxn ang="0">
                  <a:pos x="11061" y="4924"/>
                </a:cxn>
                <a:cxn ang="0">
                  <a:pos x="11636" y="5000"/>
                </a:cxn>
                <a:cxn ang="0">
                  <a:pos x="11065" y="5609"/>
                </a:cxn>
                <a:cxn ang="0">
                  <a:pos x="10534" y="6276"/>
                </a:cxn>
                <a:cxn ang="0">
                  <a:pos x="10092" y="7013"/>
                </a:cxn>
                <a:cxn ang="0">
                  <a:pos x="10399" y="6982"/>
                </a:cxn>
                <a:cxn ang="0">
                  <a:pos x="11000" y="6827"/>
                </a:cxn>
                <a:cxn ang="0">
                  <a:pos x="11420" y="6780"/>
                </a:cxn>
                <a:cxn ang="0">
                  <a:pos x="10761" y="7319"/>
                </a:cxn>
                <a:cxn ang="0">
                  <a:pos x="10015" y="8033"/>
                </a:cxn>
                <a:cxn ang="0">
                  <a:pos x="9389" y="8844"/>
                </a:cxn>
                <a:cxn ang="0">
                  <a:pos x="9471" y="9001"/>
                </a:cxn>
                <a:cxn ang="0">
                  <a:pos x="9945" y="8753"/>
                </a:cxn>
                <a:cxn ang="0">
                  <a:pos x="10454" y="8566"/>
                </a:cxn>
                <a:cxn ang="0">
                  <a:pos x="10617" y="8620"/>
                </a:cxn>
                <a:cxn ang="0">
                  <a:pos x="9933" y="9164"/>
                </a:cxn>
                <a:cxn ang="0">
                  <a:pos x="9025" y="10059"/>
                </a:cxn>
                <a:cxn ang="0">
                  <a:pos x="8269" y="11179"/>
                </a:cxn>
                <a:cxn ang="0">
                  <a:pos x="7676" y="12191"/>
                </a:cxn>
                <a:cxn ang="0">
                  <a:pos x="6392" y="12419"/>
                </a:cxn>
                <a:cxn ang="0">
                  <a:pos x="4945" y="12187"/>
                </a:cxn>
                <a:cxn ang="0">
                  <a:pos x="3945" y="11888"/>
                </a:cxn>
              </a:cxnLst>
              <a:rect l="0" t="0" r="r" b="b"/>
              <a:pathLst>
                <a:path w="11649" h="12423">
                  <a:moveTo>
                    <a:pt x="3903" y="11873"/>
                  </a:moveTo>
                  <a:lnTo>
                    <a:pt x="3726" y="11557"/>
                  </a:lnTo>
                  <a:lnTo>
                    <a:pt x="3548" y="11253"/>
                  </a:lnTo>
                  <a:lnTo>
                    <a:pt x="3370" y="10960"/>
                  </a:lnTo>
                  <a:lnTo>
                    <a:pt x="3193" y="10679"/>
                  </a:lnTo>
                  <a:lnTo>
                    <a:pt x="3016" y="10409"/>
                  </a:lnTo>
                  <a:lnTo>
                    <a:pt x="2841" y="10150"/>
                  </a:lnTo>
                  <a:lnTo>
                    <a:pt x="2667" y="9904"/>
                  </a:lnTo>
                  <a:lnTo>
                    <a:pt x="2496" y="9667"/>
                  </a:lnTo>
                  <a:lnTo>
                    <a:pt x="2327" y="9441"/>
                  </a:lnTo>
                  <a:lnTo>
                    <a:pt x="2160" y="9227"/>
                  </a:lnTo>
                  <a:lnTo>
                    <a:pt x="1997" y="9023"/>
                  </a:lnTo>
                  <a:lnTo>
                    <a:pt x="1837" y="8830"/>
                  </a:lnTo>
                  <a:lnTo>
                    <a:pt x="1682" y="8648"/>
                  </a:lnTo>
                  <a:lnTo>
                    <a:pt x="1531" y="8475"/>
                  </a:lnTo>
                  <a:lnTo>
                    <a:pt x="1384" y="8313"/>
                  </a:lnTo>
                  <a:lnTo>
                    <a:pt x="1242" y="8161"/>
                  </a:lnTo>
                  <a:lnTo>
                    <a:pt x="1106" y="8019"/>
                  </a:lnTo>
                  <a:lnTo>
                    <a:pt x="977" y="7888"/>
                  </a:lnTo>
                  <a:lnTo>
                    <a:pt x="853" y="7766"/>
                  </a:lnTo>
                  <a:lnTo>
                    <a:pt x="736" y="7653"/>
                  </a:lnTo>
                  <a:lnTo>
                    <a:pt x="626" y="7551"/>
                  </a:lnTo>
                  <a:lnTo>
                    <a:pt x="524" y="7458"/>
                  </a:lnTo>
                  <a:lnTo>
                    <a:pt x="430" y="7374"/>
                  </a:lnTo>
                  <a:lnTo>
                    <a:pt x="344" y="7299"/>
                  </a:lnTo>
                  <a:lnTo>
                    <a:pt x="266" y="7234"/>
                  </a:lnTo>
                  <a:lnTo>
                    <a:pt x="199" y="7178"/>
                  </a:lnTo>
                  <a:lnTo>
                    <a:pt x="139" y="7131"/>
                  </a:lnTo>
                  <a:lnTo>
                    <a:pt x="90" y="7092"/>
                  </a:lnTo>
                  <a:lnTo>
                    <a:pt x="23" y="7042"/>
                  </a:lnTo>
                  <a:lnTo>
                    <a:pt x="0" y="7025"/>
                  </a:lnTo>
                  <a:lnTo>
                    <a:pt x="20" y="7032"/>
                  </a:lnTo>
                  <a:lnTo>
                    <a:pt x="77" y="7054"/>
                  </a:lnTo>
                  <a:lnTo>
                    <a:pt x="167" y="7090"/>
                  </a:lnTo>
                  <a:lnTo>
                    <a:pt x="286" y="7139"/>
                  </a:lnTo>
                  <a:lnTo>
                    <a:pt x="354" y="7167"/>
                  </a:lnTo>
                  <a:lnTo>
                    <a:pt x="428" y="7198"/>
                  </a:lnTo>
                  <a:lnTo>
                    <a:pt x="507" y="7233"/>
                  </a:lnTo>
                  <a:lnTo>
                    <a:pt x="590" y="7270"/>
                  </a:lnTo>
                  <a:lnTo>
                    <a:pt x="676" y="7309"/>
                  </a:lnTo>
                  <a:lnTo>
                    <a:pt x="766" y="7351"/>
                  </a:lnTo>
                  <a:lnTo>
                    <a:pt x="860" y="7396"/>
                  </a:lnTo>
                  <a:lnTo>
                    <a:pt x="954" y="7443"/>
                  </a:lnTo>
                  <a:lnTo>
                    <a:pt x="1050" y="7491"/>
                  </a:lnTo>
                  <a:lnTo>
                    <a:pt x="1148" y="7542"/>
                  </a:lnTo>
                  <a:lnTo>
                    <a:pt x="1245" y="7595"/>
                  </a:lnTo>
                  <a:lnTo>
                    <a:pt x="1343" y="7650"/>
                  </a:lnTo>
                  <a:lnTo>
                    <a:pt x="1440" y="7706"/>
                  </a:lnTo>
                  <a:lnTo>
                    <a:pt x="1535" y="7764"/>
                  </a:lnTo>
                  <a:lnTo>
                    <a:pt x="1628" y="7824"/>
                  </a:lnTo>
                  <a:lnTo>
                    <a:pt x="1720" y="7884"/>
                  </a:lnTo>
                  <a:lnTo>
                    <a:pt x="1809" y="7947"/>
                  </a:lnTo>
                  <a:lnTo>
                    <a:pt x="1893" y="8010"/>
                  </a:lnTo>
                  <a:lnTo>
                    <a:pt x="1974" y="8075"/>
                  </a:lnTo>
                  <a:lnTo>
                    <a:pt x="2051" y="8142"/>
                  </a:lnTo>
                  <a:lnTo>
                    <a:pt x="2121" y="8208"/>
                  </a:lnTo>
                  <a:lnTo>
                    <a:pt x="2186" y="8275"/>
                  </a:lnTo>
                  <a:lnTo>
                    <a:pt x="2246" y="8344"/>
                  </a:lnTo>
                  <a:lnTo>
                    <a:pt x="2298" y="8413"/>
                  </a:lnTo>
                  <a:lnTo>
                    <a:pt x="2297" y="8383"/>
                  </a:lnTo>
                  <a:lnTo>
                    <a:pt x="2291" y="8298"/>
                  </a:lnTo>
                  <a:lnTo>
                    <a:pt x="2286" y="8237"/>
                  </a:lnTo>
                  <a:lnTo>
                    <a:pt x="2280" y="8165"/>
                  </a:lnTo>
                  <a:lnTo>
                    <a:pt x="2272" y="8081"/>
                  </a:lnTo>
                  <a:lnTo>
                    <a:pt x="2262" y="7986"/>
                  </a:lnTo>
                  <a:lnTo>
                    <a:pt x="2252" y="7883"/>
                  </a:lnTo>
                  <a:lnTo>
                    <a:pt x="2239" y="7772"/>
                  </a:lnTo>
                  <a:lnTo>
                    <a:pt x="2223" y="7652"/>
                  </a:lnTo>
                  <a:lnTo>
                    <a:pt x="2206" y="7526"/>
                  </a:lnTo>
                  <a:lnTo>
                    <a:pt x="2186" y="7393"/>
                  </a:lnTo>
                  <a:lnTo>
                    <a:pt x="2164" y="7255"/>
                  </a:lnTo>
                  <a:lnTo>
                    <a:pt x="2140" y="7110"/>
                  </a:lnTo>
                  <a:lnTo>
                    <a:pt x="2112" y="6963"/>
                  </a:lnTo>
                  <a:lnTo>
                    <a:pt x="2081" y="6812"/>
                  </a:lnTo>
                  <a:lnTo>
                    <a:pt x="2049" y="6659"/>
                  </a:lnTo>
                  <a:lnTo>
                    <a:pt x="2012" y="6504"/>
                  </a:lnTo>
                  <a:lnTo>
                    <a:pt x="1973" y="6346"/>
                  </a:lnTo>
                  <a:lnTo>
                    <a:pt x="1929" y="6190"/>
                  </a:lnTo>
                  <a:lnTo>
                    <a:pt x="1883" y="6032"/>
                  </a:lnTo>
                  <a:lnTo>
                    <a:pt x="1833" y="5877"/>
                  </a:lnTo>
                  <a:lnTo>
                    <a:pt x="1779" y="5723"/>
                  </a:lnTo>
                  <a:lnTo>
                    <a:pt x="1721" y="5572"/>
                  </a:lnTo>
                  <a:lnTo>
                    <a:pt x="1659" y="5425"/>
                  </a:lnTo>
                  <a:lnTo>
                    <a:pt x="1594" y="5280"/>
                  </a:lnTo>
                  <a:lnTo>
                    <a:pt x="1523" y="5141"/>
                  </a:lnTo>
                  <a:lnTo>
                    <a:pt x="1448" y="5008"/>
                  </a:lnTo>
                  <a:lnTo>
                    <a:pt x="1369" y="4881"/>
                  </a:lnTo>
                  <a:lnTo>
                    <a:pt x="1285" y="4761"/>
                  </a:lnTo>
                  <a:lnTo>
                    <a:pt x="1197" y="4648"/>
                  </a:lnTo>
                  <a:lnTo>
                    <a:pt x="1212" y="4654"/>
                  </a:lnTo>
                  <a:lnTo>
                    <a:pt x="1253" y="4671"/>
                  </a:lnTo>
                  <a:lnTo>
                    <a:pt x="1318" y="4697"/>
                  </a:lnTo>
                  <a:lnTo>
                    <a:pt x="1403" y="4734"/>
                  </a:lnTo>
                  <a:lnTo>
                    <a:pt x="1505" y="4780"/>
                  </a:lnTo>
                  <a:lnTo>
                    <a:pt x="1620" y="4833"/>
                  </a:lnTo>
                  <a:lnTo>
                    <a:pt x="1682" y="4862"/>
                  </a:lnTo>
                  <a:lnTo>
                    <a:pt x="1746" y="4894"/>
                  </a:lnTo>
                  <a:lnTo>
                    <a:pt x="1811" y="4926"/>
                  </a:lnTo>
                  <a:lnTo>
                    <a:pt x="1878" y="4961"/>
                  </a:lnTo>
                  <a:lnTo>
                    <a:pt x="1945" y="4997"/>
                  </a:lnTo>
                  <a:lnTo>
                    <a:pt x="2014" y="5035"/>
                  </a:lnTo>
                  <a:lnTo>
                    <a:pt x="2082" y="5074"/>
                  </a:lnTo>
                  <a:lnTo>
                    <a:pt x="2151" y="5114"/>
                  </a:lnTo>
                  <a:lnTo>
                    <a:pt x="2218" y="5155"/>
                  </a:lnTo>
                  <a:lnTo>
                    <a:pt x="2284" y="5198"/>
                  </a:lnTo>
                  <a:lnTo>
                    <a:pt x="2349" y="5241"/>
                  </a:lnTo>
                  <a:lnTo>
                    <a:pt x="2412" y="5286"/>
                  </a:lnTo>
                  <a:lnTo>
                    <a:pt x="2472" y="5330"/>
                  </a:lnTo>
                  <a:lnTo>
                    <a:pt x="2530" y="5377"/>
                  </a:lnTo>
                  <a:lnTo>
                    <a:pt x="2584" y="5423"/>
                  </a:lnTo>
                  <a:lnTo>
                    <a:pt x="2635" y="5470"/>
                  </a:lnTo>
                  <a:lnTo>
                    <a:pt x="2682" y="5518"/>
                  </a:lnTo>
                  <a:lnTo>
                    <a:pt x="2724" y="5567"/>
                  </a:lnTo>
                  <a:lnTo>
                    <a:pt x="2761" y="5615"/>
                  </a:lnTo>
                  <a:lnTo>
                    <a:pt x="2793" y="5663"/>
                  </a:lnTo>
                  <a:lnTo>
                    <a:pt x="2785" y="5624"/>
                  </a:lnTo>
                  <a:lnTo>
                    <a:pt x="2760" y="5514"/>
                  </a:lnTo>
                  <a:lnTo>
                    <a:pt x="2720" y="5340"/>
                  </a:lnTo>
                  <a:lnTo>
                    <a:pt x="2666" y="5111"/>
                  </a:lnTo>
                  <a:lnTo>
                    <a:pt x="2600" y="4837"/>
                  </a:lnTo>
                  <a:lnTo>
                    <a:pt x="2524" y="4526"/>
                  </a:lnTo>
                  <a:lnTo>
                    <a:pt x="2482" y="4360"/>
                  </a:lnTo>
                  <a:lnTo>
                    <a:pt x="2438" y="4187"/>
                  </a:lnTo>
                  <a:lnTo>
                    <a:pt x="2392" y="4009"/>
                  </a:lnTo>
                  <a:lnTo>
                    <a:pt x="2344" y="3828"/>
                  </a:lnTo>
                  <a:lnTo>
                    <a:pt x="2294" y="3644"/>
                  </a:lnTo>
                  <a:lnTo>
                    <a:pt x="2243" y="3459"/>
                  </a:lnTo>
                  <a:lnTo>
                    <a:pt x="2191" y="3273"/>
                  </a:lnTo>
                  <a:lnTo>
                    <a:pt x="2138" y="3087"/>
                  </a:lnTo>
                  <a:lnTo>
                    <a:pt x="2082" y="2904"/>
                  </a:lnTo>
                  <a:lnTo>
                    <a:pt x="2027" y="2723"/>
                  </a:lnTo>
                  <a:lnTo>
                    <a:pt x="1972" y="2546"/>
                  </a:lnTo>
                  <a:lnTo>
                    <a:pt x="1915" y="2374"/>
                  </a:lnTo>
                  <a:lnTo>
                    <a:pt x="1858" y="2208"/>
                  </a:lnTo>
                  <a:lnTo>
                    <a:pt x="1801" y="2050"/>
                  </a:lnTo>
                  <a:lnTo>
                    <a:pt x="1744" y="1900"/>
                  </a:lnTo>
                  <a:lnTo>
                    <a:pt x="1687" y="1759"/>
                  </a:lnTo>
                  <a:lnTo>
                    <a:pt x="1631" y="1627"/>
                  </a:lnTo>
                  <a:lnTo>
                    <a:pt x="1575" y="1509"/>
                  </a:lnTo>
                  <a:lnTo>
                    <a:pt x="1520" y="1403"/>
                  </a:lnTo>
                  <a:lnTo>
                    <a:pt x="1466" y="1309"/>
                  </a:lnTo>
                  <a:lnTo>
                    <a:pt x="1483" y="1319"/>
                  </a:lnTo>
                  <a:lnTo>
                    <a:pt x="1532" y="1346"/>
                  </a:lnTo>
                  <a:lnTo>
                    <a:pt x="1567" y="1366"/>
                  </a:lnTo>
                  <a:lnTo>
                    <a:pt x="1609" y="1391"/>
                  </a:lnTo>
                  <a:lnTo>
                    <a:pt x="1657" y="1420"/>
                  </a:lnTo>
                  <a:lnTo>
                    <a:pt x="1710" y="1452"/>
                  </a:lnTo>
                  <a:lnTo>
                    <a:pt x="1769" y="1490"/>
                  </a:lnTo>
                  <a:lnTo>
                    <a:pt x="1831" y="1532"/>
                  </a:lnTo>
                  <a:lnTo>
                    <a:pt x="1899" y="1578"/>
                  </a:lnTo>
                  <a:lnTo>
                    <a:pt x="1970" y="1628"/>
                  </a:lnTo>
                  <a:lnTo>
                    <a:pt x="2045" y="1683"/>
                  </a:lnTo>
                  <a:lnTo>
                    <a:pt x="2124" y="1740"/>
                  </a:lnTo>
                  <a:lnTo>
                    <a:pt x="2204" y="1803"/>
                  </a:lnTo>
                  <a:lnTo>
                    <a:pt x="2285" y="1869"/>
                  </a:lnTo>
                  <a:lnTo>
                    <a:pt x="2369" y="1939"/>
                  </a:lnTo>
                  <a:lnTo>
                    <a:pt x="2454" y="2014"/>
                  </a:lnTo>
                  <a:lnTo>
                    <a:pt x="2539" y="2092"/>
                  </a:lnTo>
                  <a:lnTo>
                    <a:pt x="2625" y="2173"/>
                  </a:lnTo>
                  <a:lnTo>
                    <a:pt x="2710" y="2259"/>
                  </a:lnTo>
                  <a:lnTo>
                    <a:pt x="2794" y="2349"/>
                  </a:lnTo>
                  <a:lnTo>
                    <a:pt x="2877" y="2443"/>
                  </a:lnTo>
                  <a:lnTo>
                    <a:pt x="2958" y="2539"/>
                  </a:lnTo>
                  <a:lnTo>
                    <a:pt x="3038" y="2640"/>
                  </a:lnTo>
                  <a:lnTo>
                    <a:pt x="3115" y="2744"/>
                  </a:lnTo>
                  <a:lnTo>
                    <a:pt x="3189" y="2852"/>
                  </a:lnTo>
                  <a:lnTo>
                    <a:pt x="3259" y="2963"/>
                  </a:lnTo>
                  <a:lnTo>
                    <a:pt x="3325" y="3078"/>
                  </a:lnTo>
                  <a:lnTo>
                    <a:pt x="3387" y="3196"/>
                  </a:lnTo>
                  <a:lnTo>
                    <a:pt x="3444" y="3317"/>
                  </a:lnTo>
                  <a:lnTo>
                    <a:pt x="3496" y="3443"/>
                  </a:lnTo>
                  <a:lnTo>
                    <a:pt x="3868" y="0"/>
                  </a:lnTo>
                  <a:lnTo>
                    <a:pt x="3886" y="22"/>
                  </a:lnTo>
                  <a:lnTo>
                    <a:pt x="3934" y="83"/>
                  </a:lnTo>
                  <a:lnTo>
                    <a:pt x="4009" y="180"/>
                  </a:lnTo>
                  <a:lnTo>
                    <a:pt x="4108" y="308"/>
                  </a:lnTo>
                  <a:lnTo>
                    <a:pt x="4163" y="383"/>
                  </a:lnTo>
                  <a:lnTo>
                    <a:pt x="4224" y="465"/>
                  </a:lnTo>
                  <a:lnTo>
                    <a:pt x="4288" y="551"/>
                  </a:lnTo>
                  <a:lnTo>
                    <a:pt x="4356" y="644"/>
                  </a:lnTo>
                  <a:lnTo>
                    <a:pt x="4425" y="740"/>
                  </a:lnTo>
                  <a:lnTo>
                    <a:pt x="4496" y="841"/>
                  </a:lnTo>
                  <a:lnTo>
                    <a:pt x="4568" y="947"/>
                  </a:lnTo>
                  <a:lnTo>
                    <a:pt x="4642" y="1055"/>
                  </a:lnTo>
                  <a:lnTo>
                    <a:pt x="4717" y="1166"/>
                  </a:lnTo>
                  <a:lnTo>
                    <a:pt x="4791" y="1279"/>
                  </a:lnTo>
                  <a:lnTo>
                    <a:pt x="4864" y="1393"/>
                  </a:lnTo>
                  <a:lnTo>
                    <a:pt x="4935" y="1509"/>
                  </a:lnTo>
                  <a:lnTo>
                    <a:pt x="5006" y="1625"/>
                  </a:lnTo>
                  <a:lnTo>
                    <a:pt x="5074" y="1741"/>
                  </a:lnTo>
                  <a:lnTo>
                    <a:pt x="5138" y="1857"/>
                  </a:lnTo>
                  <a:lnTo>
                    <a:pt x="5200" y="1972"/>
                  </a:lnTo>
                  <a:lnTo>
                    <a:pt x="5258" y="2085"/>
                  </a:lnTo>
                  <a:lnTo>
                    <a:pt x="5311" y="2197"/>
                  </a:lnTo>
                  <a:lnTo>
                    <a:pt x="5360" y="2306"/>
                  </a:lnTo>
                  <a:lnTo>
                    <a:pt x="5402" y="2411"/>
                  </a:lnTo>
                  <a:lnTo>
                    <a:pt x="5439" y="2513"/>
                  </a:lnTo>
                  <a:lnTo>
                    <a:pt x="5469" y="2611"/>
                  </a:lnTo>
                  <a:lnTo>
                    <a:pt x="5492" y="2704"/>
                  </a:lnTo>
                  <a:lnTo>
                    <a:pt x="5507" y="2793"/>
                  </a:lnTo>
                  <a:lnTo>
                    <a:pt x="7286" y="0"/>
                  </a:lnTo>
                  <a:lnTo>
                    <a:pt x="7286" y="24"/>
                  </a:lnTo>
                  <a:lnTo>
                    <a:pt x="7287" y="93"/>
                  </a:lnTo>
                  <a:lnTo>
                    <a:pt x="7289" y="201"/>
                  </a:lnTo>
                  <a:lnTo>
                    <a:pt x="7291" y="342"/>
                  </a:lnTo>
                  <a:lnTo>
                    <a:pt x="7296" y="511"/>
                  </a:lnTo>
                  <a:lnTo>
                    <a:pt x="7300" y="702"/>
                  </a:lnTo>
                  <a:lnTo>
                    <a:pt x="7305" y="911"/>
                  </a:lnTo>
                  <a:lnTo>
                    <a:pt x="7312" y="1130"/>
                  </a:lnTo>
                  <a:lnTo>
                    <a:pt x="7319" y="1355"/>
                  </a:lnTo>
                  <a:lnTo>
                    <a:pt x="7329" y="1578"/>
                  </a:lnTo>
                  <a:lnTo>
                    <a:pt x="7340" y="1798"/>
                  </a:lnTo>
                  <a:lnTo>
                    <a:pt x="7352" y="2005"/>
                  </a:lnTo>
                  <a:lnTo>
                    <a:pt x="7359" y="2103"/>
                  </a:lnTo>
                  <a:lnTo>
                    <a:pt x="7365" y="2196"/>
                  </a:lnTo>
                  <a:lnTo>
                    <a:pt x="7373" y="2283"/>
                  </a:lnTo>
                  <a:lnTo>
                    <a:pt x="7380" y="2364"/>
                  </a:lnTo>
                  <a:lnTo>
                    <a:pt x="7389" y="2438"/>
                  </a:lnTo>
                  <a:lnTo>
                    <a:pt x="7398" y="2504"/>
                  </a:lnTo>
                  <a:lnTo>
                    <a:pt x="7406" y="2562"/>
                  </a:lnTo>
                  <a:lnTo>
                    <a:pt x="7416" y="2611"/>
                  </a:lnTo>
                  <a:lnTo>
                    <a:pt x="7436" y="2600"/>
                  </a:lnTo>
                  <a:lnTo>
                    <a:pt x="7492" y="2570"/>
                  </a:lnTo>
                  <a:lnTo>
                    <a:pt x="7581" y="2523"/>
                  </a:lnTo>
                  <a:lnTo>
                    <a:pt x="7697" y="2460"/>
                  </a:lnTo>
                  <a:lnTo>
                    <a:pt x="7836" y="2385"/>
                  </a:lnTo>
                  <a:lnTo>
                    <a:pt x="7995" y="2300"/>
                  </a:lnTo>
                  <a:lnTo>
                    <a:pt x="8168" y="2208"/>
                  </a:lnTo>
                  <a:lnTo>
                    <a:pt x="8351" y="2109"/>
                  </a:lnTo>
                  <a:lnTo>
                    <a:pt x="8539" y="2008"/>
                  </a:lnTo>
                  <a:lnTo>
                    <a:pt x="8729" y="1906"/>
                  </a:lnTo>
                  <a:lnTo>
                    <a:pt x="8914" y="1806"/>
                  </a:lnTo>
                  <a:lnTo>
                    <a:pt x="9092" y="1711"/>
                  </a:lnTo>
                  <a:lnTo>
                    <a:pt x="9257" y="1621"/>
                  </a:lnTo>
                  <a:lnTo>
                    <a:pt x="9407" y="1539"/>
                  </a:lnTo>
                  <a:lnTo>
                    <a:pt x="9534" y="1470"/>
                  </a:lnTo>
                  <a:lnTo>
                    <a:pt x="9636" y="1413"/>
                  </a:lnTo>
                  <a:lnTo>
                    <a:pt x="9628" y="1438"/>
                  </a:lnTo>
                  <a:lnTo>
                    <a:pt x="9603" y="1511"/>
                  </a:lnTo>
                  <a:lnTo>
                    <a:pt x="9563" y="1624"/>
                  </a:lnTo>
                  <a:lnTo>
                    <a:pt x="9511" y="1772"/>
                  </a:lnTo>
                  <a:lnTo>
                    <a:pt x="9451" y="1950"/>
                  </a:lnTo>
                  <a:lnTo>
                    <a:pt x="9382" y="2152"/>
                  </a:lnTo>
                  <a:lnTo>
                    <a:pt x="9307" y="2372"/>
                  </a:lnTo>
                  <a:lnTo>
                    <a:pt x="9230" y="2605"/>
                  </a:lnTo>
                  <a:lnTo>
                    <a:pt x="9151" y="2845"/>
                  </a:lnTo>
                  <a:lnTo>
                    <a:pt x="9074" y="3087"/>
                  </a:lnTo>
                  <a:lnTo>
                    <a:pt x="9036" y="3208"/>
                  </a:lnTo>
                  <a:lnTo>
                    <a:pt x="8999" y="3326"/>
                  </a:lnTo>
                  <a:lnTo>
                    <a:pt x="8964" y="3441"/>
                  </a:lnTo>
                  <a:lnTo>
                    <a:pt x="8931" y="3554"/>
                  </a:lnTo>
                  <a:lnTo>
                    <a:pt x="8899" y="3663"/>
                  </a:lnTo>
                  <a:lnTo>
                    <a:pt x="8869" y="3767"/>
                  </a:lnTo>
                  <a:lnTo>
                    <a:pt x="8842" y="3867"/>
                  </a:lnTo>
                  <a:lnTo>
                    <a:pt x="8818" y="3959"/>
                  </a:lnTo>
                  <a:lnTo>
                    <a:pt x="8796" y="4046"/>
                  </a:lnTo>
                  <a:lnTo>
                    <a:pt x="8777" y="4125"/>
                  </a:lnTo>
                  <a:lnTo>
                    <a:pt x="8763" y="4196"/>
                  </a:lnTo>
                  <a:lnTo>
                    <a:pt x="8751" y="4259"/>
                  </a:lnTo>
                  <a:lnTo>
                    <a:pt x="8766" y="4256"/>
                  </a:lnTo>
                  <a:lnTo>
                    <a:pt x="8804" y="4249"/>
                  </a:lnTo>
                  <a:lnTo>
                    <a:pt x="8864" y="4239"/>
                  </a:lnTo>
                  <a:lnTo>
                    <a:pt x="8945" y="4225"/>
                  </a:lnTo>
                  <a:lnTo>
                    <a:pt x="9042" y="4208"/>
                  </a:lnTo>
                  <a:lnTo>
                    <a:pt x="9154" y="4188"/>
                  </a:lnTo>
                  <a:lnTo>
                    <a:pt x="9279" y="4167"/>
                  </a:lnTo>
                  <a:lnTo>
                    <a:pt x="9414" y="4145"/>
                  </a:lnTo>
                  <a:lnTo>
                    <a:pt x="9555" y="4121"/>
                  </a:lnTo>
                  <a:lnTo>
                    <a:pt x="9700" y="4097"/>
                  </a:lnTo>
                  <a:lnTo>
                    <a:pt x="9849" y="4073"/>
                  </a:lnTo>
                  <a:lnTo>
                    <a:pt x="9996" y="4050"/>
                  </a:lnTo>
                  <a:lnTo>
                    <a:pt x="10140" y="4027"/>
                  </a:lnTo>
                  <a:lnTo>
                    <a:pt x="10279" y="4007"/>
                  </a:lnTo>
                  <a:lnTo>
                    <a:pt x="10410" y="3988"/>
                  </a:lnTo>
                  <a:lnTo>
                    <a:pt x="10530" y="3972"/>
                  </a:lnTo>
                  <a:lnTo>
                    <a:pt x="10519" y="3980"/>
                  </a:lnTo>
                  <a:lnTo>
                    <a:pt x="10487" y="4002"/>
                  </a:lnTo>
                  <a:lnTo>
                    <a:pt x="10437" y="4037"/>
                  </a:lnTo>
                  <a:lnTo>
                    <a:pt x="10372" y="4084"/>
                  </a:lnTo>
                  <a:lnTo>
                    <a:pt x="10295" y="4141"/>
                  </a:lnTo>
                  <a:lnTo>
                    <a:pt x="10207" y="4209"/>
                  </a:lnTo>
                  <a:lnTo>
                    <a:pt x="10162" y="4245"/>
                  </a:lnTo>
                  <a:lnTo>
                    <a:pt x="10114" y="4283"/>
                  </a:lnTo>
                  <a:lnTo>
                    <a:pt x="10065" y="4322"/>
                  </a:lnTo>
                  <a:lnTo>
                    <a:pt x="10015" y="4363"/>
                  </a:lnTo>
                  <a:lnTo>
                    <a:pt x="9965" y="4404"/>
                  </a:lnTo>
                  <a:lnTo>
                    <a:pt x="9915" y="4448"/>
                  </a:lnTo>
                  <a:lnTo>
                    <a:pt x="9865" y="4492"/>
                  </a:lnTo>
                  <a:lnTo>
                    <a:pt x="9816" y="4537"/>
                  </a:lnTo>
                  <a:lnTo>
                    <a:pt x="9769" y="4581"/>
                  </a:lnTo>
                  <a:lnTo>
                    <a:pt x="9722" y="4627"/>
                  </a:lnTo>
                  <a:lnTo>
                    <a:pt x="9676" y="4673"/>
                  </a:lnTo>
                  <a:lnTo>
                    <a:pt x="9634" y="4719"/>
                  </a:lnTo>
                  <a:lnTo>
                    <a:pt x="9593" y="4765"/>
                  </a:lnTo>
                  <a:lnTo>
                    <a:pt x="9555" y="4809"/>
                  </a:lnTo>
                  <a:lnTo>
                    <a:pt x="9520" y="4855"/>
                  </a:lnTo>
                  <a:lnTo>
                    <a:pt x="9489" y="4898"/>
                  </a:lnTo>
                  <a:lnTo>
                    <a:pt x="9460" y="4941"/>
                  </a:lnTo>
                  <a:lnTo>
                    <a:pt x="9436" y="4984"/>
                  </a:lnTo>
                  <a:lnTo>
                    <a:pt x="9417" y="5025"/>
                  </a:lnTo>
                  <a:lnTo>
                    <a:pt x="9403" y="5065"/>
                  </a:lnTo>
                  <a:lnTo>
                    <a:pt x="9419" y="5062"/>
                  </a:lnTo>
                  <a:lnTo>
                    <a:pt x="9467" y="5054"/>
                  </a:lnTo>
                  <a:lnTo>
                    <a:pt x="9543" y="5042"/>
                  </a:lnTo>
                  <a:lnTo>
                    <a:pt x="9644" y="5027"/>
                  </a:lnTo>
                  <a:lnTo>
                    <a:pt x="9766" y="5010"/>
                  </a:lnTo>
                  <a:lnTo>
                    <a:pt x="9908" y="4993"/>
                  </a:lnTo>
                  <a:lnTo>
                    <a:pt x="9984" y="4983"/>
                  </a:lnTo>
                  <a:lnTo>
                    <a:pt x="10064" y="4974"/>
                  </a:lnTo>
                  <a:lnTo>
                    <a:pt x="10148" y="4965"/>
                  </a:lnTo>
                  <a:lnTo>
                    <a:pt x="10233" y="4958"/>
                  </a:lnTo>
                  <a:lnTo>
                    <a:pt x="10321" y="4950"/>
                  </a:lnTo>
                  <a:lnTo>
                    <a:pt x="10411" y="4943"/>
                  </a:lnTo>
                  <a:lnTo>
                    <a:pt x="10503" y="4937"/>
                  </a:lnTo>
                  <a:lnTo>
                    <a:pt x="10595" y="4932"/>
                  </a:lnTo>
                  <a:lnTo>
                    <a:pt x="10688" y="4927"/>
                  </a:lnTo>
                  <a:lnTo>
                    <a:pt x="10782" y="4924"/>
                  </a:lnTo>
                  <a:lnTo>
                    <a:pt x="10876" y="4923"/>
                  </a:lnTo>
                  <a:lnTo>
                    <a:pt x="10968" y="4922"/>
                  </a:lnTo>
                  <a:lnTo>
                    <a:pt x="11061" y="4924"/>
                  </a:lnTo>
                  <a:lnTo>
                    <a:pt x="11152" y="4926"/>
                  </a:lnTo>
                  <a:lnTo>
                    <a:pt x="11241" y="4932"/>
                  </a:lnTo>
                  <a:lnTo>
                    <a:pt x="11329" y="4938"/>
                  </a:lnTo>
                  <a:lnTo>
                    <a:pt x="11413" y="4947"/>
                  </a:lnTo>
                  <a:lnTo>
                    <a:pt x="11495" y="4958"/>
                  </a:lnTo>
                  <a:lnTo>
                    <a:pt x="11574" y="4971"/>
                  </a:lnTo>
                  <a:lnTo>
                    <a:pt x="11649" y="4987"/>
                  </a:lnTo>
                  <a:lnTo>
                    <a:pt x="11636" y="5000"/>
                  </a:lnTo>
                  <a:lnTo>
                    <a:pt x="11597" y="5038"/>
                  </a:lnTo>
                  <a:lnTo>
                    <a:pt x="11536" y="5100"/>
                  </a:lnTo>
                  <a:lnTo>
                    <a:pt x="11456" y="5182"/>
                  </a:lnTo>
                  <a:lnTo>
                    <a:pt x="11359" y="5283"/>
                  </a:lnTo>
                  <a:lnTo>
                    <a:pt x="11249" y="5403"/>
                  </a:lnTo>
                  <a:lnTo>
                    <a:pt x="11190" y="5468"/>
                  </a:lnTo>
                  <a:lnTo>
                    <a:pt x="11129" y="5536"/>
                  </a:lnTo>
                  <a:lnTo>
                    <a:pt x="11065" y="5609"/>
                  </a:lnTo>
                  <a:lnTo>
                    <a:pt x="11001" y="5684"/>
                  </a:lnTo>
                  <a:lnTo>
                    <a:pt x="10935" y="5762"/>
                  </a:lnTo>
                  <a:lnTo>
                    <a:pt x="10867" y="5842"/>
                  </a:lnTo>
                  <a:lnTo>
                    <a:pt x="10800" y="5925"/>
                  </a:lnTo>
                  <a:lnTo>
                    <a:pt x="10734" y="6011"/>
                  </a:lnTo>
                  <a:lnTo>
                    <a:pt x="10666" y="6098"/>
                  </a:lnTo>
                  <a:lnTo>
                    <a:pt x="10600" y="6186"/>
                  </a:lnTo>
                  <a:lnTo>
                    <a:pt x="10534" y="6276"/>
                  </a:lnTo>
                  <a:lnTo>
                    <a:pt x="10471" y="6367"/>
                  </a:lnTo>
                  <a:lnTo>
                    <a:pt x="10408" y="6458"/>
                  </a:lnTo>
                  <a:lnTo>
                    <a:pt x="10348" y="6550"/>
                  </a:lnTo>
                  <a:lnTo>
                    <a:pt x="10291" y="6643"/>
                  </a:lnTo>
                  <a:lnTo>
                    <a:pt x="10237" y="6736"/>
                  </a:lnTo>
                  <a:lnTo>
                    <a:pt x="10184" y="6828"/>
                  </a:lnTo>
                  <a:lnTo>
                    <a:pt x="10137" y="6920"/>
                  </a:lnTo>
                  <a:lnTo>
                    <a:pt x="10092" y="7013"/>
                  </a:lnTo>
                  <a:lnTo>
                    <a:pt x="10053" y="7103"/>
                  </a:lnTo>
                  <a:lnTo>
                    <a:pt x="10061" y="7100"/>
                  </a:lnTo>
                  <a:lnTo>
                    <a:pt x="10085" y="7091"/>
                  </a:lnTo>
                  <a:lnTo>
                    <a:pt x="10123" y="7077"/>
                  </a:lnTo>
                  <a:lnTo>
                    <a:pt x="10175" y="7057"/>
                  </a:lnTo>
                  <a:lnTo>
                    <a:pt x="10239" y="7036"/>
                  </a:lnTo>
                  <a:lnTo>
                    <a:pt x="10314" y="7009"/>
                  </a:lnTo>
                  <a:lnTo>
                    <a:pt x="10399" y="6982"/>
                  </a:lnTo>
                  <a:lnTo>
                    <a:pt x="10493" y="6953"/>
                  </a:lnTo>
                  <a:lnTo>
                    <a:pt x="10595" y="6924"/>
                  </a:lnTo>
                  <a:lnTo>
                    <a:pt x="10704" y="6894"/>
                  </a:lnTo>
                  <a:lnTo>
                    <a:pt x="10761" y="6880"/>
                  </a:lnTo>
                  <a:lnTo>
                    <a:pt x="10820" y="6866"/>
                  </a:lnTo>
                  <a:lnTo>
                    <a:pt x="10878" y="6853"/>
                  </a:lnTo>
                  <a:lnTo>
                    <a:pt x="10939" y="6840"/>
                  </a:lnTo>
                  <a:lnTo>
                    <a:pt x="11000" y="6827"/>
                  </a:lnTo>
                  <a:lnTo>
                    <a:pt x="11062" y="6815"/>
                  </a:lnTo>
                  <a:lnTo>
                    <a:pt x="11124" y="6804"/>
                  </a:lnTo>
                  <a:lnTo>
                    <a:pt x="11187" y="6795"/>
                  </a:lnTo>
                  <a:lnTo>
                    <a:pt x="11251" y="6785"/>
                  </a:lnTo>
                  <a:lnTo>
                    <a:pt x="11314" y="6777"/>
                  </a:lnTo>
                  <a:lnTo>
                    <a:pt x="11378" y="6771"/>
                  </a:lnTo>
                  <a:lnTo>
                    <a:pt x="11441" y="6765"/>
                  </a:lnTo>
                  <a:lnTo>
                    <a:pt x="11420" y="6780"/>
                  </a:lnTo>
                  <a:lnTo>
                    <a:pt x="11362" y="6825"/>
                  </a:lnTo>
                  <a:lnTo>
                    <a:pt x="11271" y="6895"/>
                  </a:lnTo>
                  <a:lnTo>
                    <a:pt x="11152" y="6991"/>
                  </a:lnTo>
                  <a:lnTo>
                    <a:pt x="11082" y="7047"/>
                  </a:lnTo>
                  <a:lnTo>
                    <a:pt x="11008" y="7108"/>
                  </a:lnTo>
                  <a:lnTo>
                    <a:pt x="10930" y="7174"/>
                  </a:lnTo>
                  <a:lnTo>
                    <a:pt x="10847" y="7245"/>
                  </a:lnTo>
                  <a:lnTo>
                    <a:pt x="10761" y="7319"/>
                  </a:lnTo>
                  <a:lnTo>
                    <a:pt x="10672" y="7398"/>
                  </a:lnTo>
                  <a:lnTo>
                    <a:pt x="10580" y="7481"/>
                  </a:lnTo>
                  <a:lnTo>
                    <a:pt x="10486" y="7566"/>
                  </a:lnTo>
                  <a:lnTo>
                    <a:pt x="10392" y="7654"/>
                  </a:lnTo>
                  <a:lnTo>
                    <a:pt x="10297" y="7747"/>
                  </a:lnTo>
                  <a:lnTo>
                    <a:pt x="10203" y="7840"/>
                  </a:lnTo>
                  <a:lnTo>
                    <a:pt x="10108" y="7935"/>
                  </a:lnTo>
                  <a:lnTo>
                    <a:pt x="10015" y="8033"/>
                  </a:lnTo>
                  <a:lnTo>
                    <a:pt x="9924" y="8133"/>
                  </a:lnTo>
                  <a:lnTo>
                    <a:pt x="9836" y="8233"/>
                  </a:lnTo>
                  <a:lnTo>
                    <a:pt x="9750" y="8335"/>
                  </a:lnTo>
                  <a:lnTo>
                    <a:pt x="9668" y="8437"/>
                  </a:lnTo>
                  <a:lnTo>
                    <a:pt x="9591" y="8539"/>
                  </a:lnTo>
                  <a:lnTo>
                    <a:pt x="9518" y="8641"/>
                  </a:lnTo>
                  <a:lnTo>
                    <a:pt x="9451" y="8743"/>
                  </a:lnTo>
                  <a:lnTo>
                    <a:pt x="9389" y="8844"/>
                  </a:lnTo>
                  <a:lnTo>
                    <a:pt x="9333" y="8944"/>
                  </a:lnTo>
                  <a:lnTo>
                    <a:pt x="9287" y="9044"/>
                  </a:lnTo>
                  <a:lnTo>
                    <a:pt x="9246" y="9142"/>
                  </a:lnTo>
                  <a:lnTo>
                    <a:pt x="9256" y="9135"/>
                  </a:lnTo>
                  <a:lnTo>
                    <a:pt x="9286" y="9115"/>
                  </a:lnTo>
                  <a:lnTo>
                    <a:pt x="9332" y="9086"/>
                  </a:lnTo>
                  <a:lnTo>
                    <a:pt x="9394" y="9047"/>
                  </a:lnTo>
                  <a:lnTo>
                    <a:pt x="9471" y="9001"/>
                  </a:lnTo>
                  <a:lnTo>
                    <a:pt x="9559" y="8950"/>
                  </a:lnTo>
                  <a:lnTo>
                    <a:pt x="9608" y="8923"/>
                  </a:lnTo>
                  <a:lnTo>
                    <a:pt x="9659" y="8896"/>
                  </a:lnTo>
                  <a:lnTo>
                    <a:pt x="9712" y="8867"/>
                  </a:lnTo>
                  <a:lnTo>
                    <a:pt x="9768" y="8839"/>
                  </a:lnTo>
                  <a:lnTo>
                    <a:pt x="9825" y="8810"/>
                  </a:lnTo>
                  <a:lnTo>
                    <a:pt x="9884" y="8781"/>
                  </a:lnTo>
                  <a:lnTo>
                    <a:pt x="9945" y="8753"/>
                  </a:lnTo>
                  <a:lnTo>
                    <a:pt x="10005" y="8726"/>
                  </a:lnTo>
                  <a:lnTo>
                    <a:pt x="10068" y="8699"/>
                  </a:lnTo>
                  <a:lnTo>
                    <a:pt x="10131" y="8674"/>
                  </a:lnTo>
                  <a:lnTo>
                    <a:pt x="10195" y="8649"/>
                  </a:lnTo>
                  <a:lnTo>
                    <a:pt x="10260" y="8625"/>
                  </a:lnTo>
                  <a:lnTo>
                    <a:pt x="10325" y="8604"/>
                  </a:lnTo>
                  <a:lnTo>
                    <a:pt x="10389" y="8585"/>
                  </a:lnTo>
                  <a:lnTo>
                    <a:pt x="10454" y="8566"/>
                  </a:lnTo>
                  <a:lnTo>
                    <a:pt x="10517" y="8551"/>
                  </a:lnTo>
                  <a:lnTo>
                    <a:pt x="10581" y="8538"/>
                  </a:lnTo>
                  <a:lnTo>
                    <a:pt x="10643" y="8528"/>
                  </a:lnTo>
                  <a:lnTo>
                    <a:pt x="10704" y="8521"/>
                  </a:lnTo>
                  <a:lnTo>
                    <a:pt x="10764" y="8516"/>
                  </a:lnTo>
                  <a:lnTo>
                    <a:pt x="10739" y="8534"/>
                  </a:lnTo>
                  <a:lnTo>
                    <a:pt x="10668" y="8584"/>
                  </a:lnTo>
                  <a:lnTo>
                    <a:pt x="10617" y="8620"/>
                  </a:lnTo>
                  <a:lnTo>
                    <a:pt x="10557" y="8665"/>
                  </a:lnTo>
                  <a:lnTo>
                    <a:pt x="10487" y="8717"/>
                  </a:lnTo>
                  <a:lnTo>
                    <a:pt x="10410" y="8776"/>
                  </a:lnTo>
                  <a:lnTo>
                    <a:pt x="10327" y="8841"/>
                  </a:lnTo>
                  <a:lnTo>
                    <a:pt x="10235" y="8912"/>
                  </a:lnTo>
                  <a:lnTo>
                    <a:pt x="10140" y="8991"/>
                  </a:lnTo>
                  <a:lnTo>
                    <a:pt x="10038" y="9074"/>
                  </a:lnTo>
                  <a:lnTo>
                    <a:pt x="9933" y="9164"/>
                  </a:lnTo>
                  <a:lnTo>
                    <a:pt x="9824" y="9260"/>
                  </a:lnTo>
                  <a:lnTo>
                    <a:pt x="9712" y="9360"/>
                  </a:lnTo>
                  <a:lnTo>
                    <a:pt x="9598" y="9465"/>
                  </a:lnTo>
                  <a:lnTo>
                    <a:pt x="9483" y="9576"/>
                  </a:lnTo>
                  <a:lnTo>
                    <a:pt x="9368" y="9691"/>
                  </a:lnTo>
                  <a:lnTo>
                    <a:pt x="9253" y="9809"/>
                  </a:lnTo>
                  <a:lnTo>
                    <a:pt x="9138" y="9933"/>
                  </a:lnTo>
                  <a:lnTo>
                    <a:pt x="9025" y="10059"/>
                  </a:lnTo>
                  <a:lnTo>
                    <a:pt x="8915" y="10189"/>
                  </a:lnTo>
                  <a:lnTo>
                    <a:pt x="8808" y="10323"/>
                  </a:lnTo>
                  <a:lnTo>
                    <a:pt x="8704" y="10459"/>
                  </a:lnTo>
                  <a:lnTo>
                    <a:pt x="8605" y="10599"/>
                  </a:lnTo>
                  <a:lnTo>
                    <a:pt x="8511" y="10741"/>
                  </a:lnTo>
                  <a:lnTo>
                    <a:pt x="8424" y="10885"/>
                  </a:lnTo>
                  <a:lnTo>
                    <a:pt x="8343" y="11030"/>
                  </a:lnTo>
                  <a:lnTo>
                    <a:pt x="8269" y="11179"/>
                  </a:lnTo>
                  <a:lnTo>
                    <a:pt x="8204" y="11328"/>
                  </a:lnTo>
                  <a:lnTo>
                    <a:pt x="8148" y="11479"/>
                  </a:lnTo>
                  <a:lnTo>
                    <a:pt x="8101" y="11631"/>
                  </a:lnTo>
                  <a:lnTo>
                    <a:pt x="8050" y="11774"/>
                  </a:lnTo>
                  <a:lnTo>
                    <a:pt x="7980" y="11902"/>
                  </a:lnTo>
                  <a:lnTo>
                    <a:pt x="7894" y="12013"/>
                  </a:lnTo>
                  <a:lnTo>
                    <a:pt x="7792" y="12108"/>
                  </a:lnTo>
                  <a:lnTo>
                    <a:pt x="7676" y="12191"/>
                  </a:lnTo>
                  <a:lnTo>
                    <a:pt x="7546" y="12258"/>
                  </a:lnTo>
                  <a:lnTo>
                    <a:pt x="7406" y="12314"/>
                  </a:lnTo>
                  <a:lnTo>
                    <a:pt x="7255" y="12356"/>
                  </a:lnTo>
                  <a:lnTo>
                    <a:pt x="7096" y="12387"/>
                  </a:lnTo>
                  <a:lnTo>
                    <a:pt x="6928" y="12409"/>
                  </a:lnTo>
                  <a:lnTo>
                    <a:pt x="6754" y="12421"/>
                  </a:lnTo>
                  <a:lnTo>
                    <a:pt x="6575" y="12423"/>
                  </a:lnTo>
                  <a:lnTo>
                    <a:pt x="6392" y="12419"/>
                  </a:lnTo>
                  <a:lnTo>
                    <a:pt x="6207" y="12406"/>
                  </a:lnTo>
                  <a:lnTo>
                    <a:pt x="6020" y="12387"/>
                  </a:lnTo>
                  <a:lnTo>
                    <a:pt x="5833" y="12363"/>
                  </a:lnTo>
                  <a:lnTo>
                    <a:pt x="5648" y="12334"/>
                  </a:lnTo>
                  <a:lnTo>
                    <a:pt x="5465" y="12301"/>
                  </a:lnTo>
                  <a:lnTo>
                    <a:pt x="5286" y="12265"/>
                  </a:lnTo>
                  <a:lnTo>
                    <a:pt x="5112" y="12227"/>
                  </a:lnTo>
                  <a:lnTo>
                    <a:pt x="4945" y="12187"/>
                  </a:lnTo>
                  <a:lnTo>
                    <a:pt x="4786" y="12145"/>
                  </a:lnTo>
                  <a:lnTo>
                    <a:pt x="4636" y="12104"/>
                  </a:lnTo>
                  <a:lnTo>
                    <a:pt x="4496" y="12065"/>
                  </a:lnTo>
                  <a:lnTo>
                    <a:pt x="4368" y="12026"/>
                  </a:lnTo>
                  <a:lnTo>
                    <a:pt x="4252" y="11990"/>
                  </a:lnTo>
                  <a:lnTo>
                    <a:pt x="4150" y="11957"/>
                  </a:lnTo>
                  <a:lnTo>
                    <a:pt x="4065" y="11929"/>
                  </a:lnTo>
                  <a:lnTo>
                    <a:pt x="3945" y="11888"/>
                  </a:lnTo>
                  <a:lnTo>
                    <a:pt x="3903" y="11873"/>
                  </a:lnTo>
                  <a:close/>
                </a:path>
              </a:pathLst>
            </a:custGeom>
            <a:solidFill>
              <a:srgbClr val="F19FC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9" name="Freeform 25"/>
            <p:cNvSpPr>
              <a:spLocks/>
            </p:cNvSpPr>
            <p:nvPr/>
          </p:nvSpPr>
          <p:spPr bwMode="auto">
            <a:xfrm>
              <a:off x="4588879" y="3574857"/>
              <a:ext cx="38100" cy="38100"/>
            </a:xfrm>
            <a:custGeom>
              <a:avLst/>
              <a:gdLst/>
              <a:ahLst/>
              <a:cxnLst>
                <a:cxn ang="0">
                  <a:pos x="227" y="42"/>
                </a:cxn>
                <a:cxn ang="0">
                  <a:pos x="208" y="23"/>
                </a:cxn>
                <a:cxn ang="0">
                  <a:pos x="186" y="10"/>
                </a:cxn>
                <a:cxn ang="0">
                  <a:pos x="163" y="3"/>
                </a:cxn>
                <a:cxn ang="0">
                  <a:pos x="138" y="0"/>
                </a:cxn>
                <a:cxn ang="0">
                  <a:pos x="113" y="1"/>
                </a:cxn>
                <a:cxn ang="0">
                  <a:pos x="89" y="7"/>
                </a:cxn>
                <a:cxn ang="0">
                  <a:pos x="65" y="19"/>
                </a:cxn>
                <a:cxn ang="0">
                  <a:pos x="43" y="35"/>
                </a:cxn>
                <a:cxn ang="0">
                  <a:pos x="24" y="54"/>
                </a:cxn>
                <a:cxn ang="0">
                  <a:pos x="11" y="76"/>
                </a:cxn>
                <a:cxn ang="0">
                  <a:pos x="4" y="98"/>
                </a:cxn>
                <a:cxn ang="0">
                  <a:pos x="0" y="123"/>
                </a:cxn>
                <a:cxn ang="0">
                  <a:pos x="1" y="148"/>
                </a:cxn>
                <a:cxn ang="0">
                  <a:pos x="8" y="173"/>
                </a:cxn>
                <a:cxn ang="0">
                  <a:pos x="20" y="197"/>
                </a:cxn>
                <a:cxn ang="0">
                  <a:pos x="36" y="219"/>
                </a:cxn>
                <a:cxn ang="0">
                  <a:pos x="56" y="237"/>
                </a:cxn>
                <a:cxn ang="0">
                  <a:pos x="78" y="250"/>
                </a:cxn>
                <a:cxn ang="0">
                  <a:pos x="102" y="258"/>
                </a:cxn>
                <a:cxn ang="0">
                  <a:pos x="127" y="261"/>
                </a:cxn>
                <a:cxn ang="0">
                  <a:pos x="153" y="260"/>
                </a:cxn>
                <a:cxn ang="0">
                  <a:pos x="177" y="254"/>
                </a:cxn>
                <a:cxn ang="0">
                  <a:pos x="199" y="242"/>
                </a:cxn>
                <a:cxn ang="0">
                  <a:pos x="221" y="226"/>
                </a:cxn>
                <a:cxn ang="0">
                  <a:pos x="239" y="207"/>
                </a:cxn>
                <a:cxn ang="0">
                  <a:pos x="253" y="185"/>
                </a:cxn>
                <a:cxn ang="0">
                  <a:pos x="262" y="162"/>
                </a:cxn>
                <a:cxn ang="0">
                  <a:pos x="266" y="137"/>
                </a:cxn>
                <a:cxn ang="0">
                  <a:pos x="265" y="112"/>
                </a:cxn>
                <a:cxn ang="0">
                  <a:pos x="258" y="89"/>
                </a:cxn>
                <a:cxn ang="0">
                  <a:pos x="245" y="64"/>
                </a:cxn>
              </a:cxnLst>
              <a:rect l="0" t="0" r="r" b="b"/>
              <a:pathLst>
                <a:path w="266" h="261">
                  <a:moveTo>
                    <a:pt x="236" y="53"/>
                  </a:moveTo>
                  <a:lnTo>
                    <a:pt x="227" y="42"/>
                  </a:lnTo>
                  <a:lnTo>
                    <a:pt x="217" y="32"/>
                  </a:lnTo>
                  <a:lnTo>
                    <a:pt x="208" y="23"/>
                  </a:lnTo>
                  <a:lnTo>
                    <a:pt x="197" y="17"/>
                  </a:lnTo>
                  <a:lnTo>
                    <a:pt x="186" y="10"/>
                  </a:lnTo>
                  <a:lnTo>
                    <a:pt x="175" y="6"/>
                  </a:lnTo>
                  <a:lnTo>
                    <a:pt x="163" y="3"/>
                  </a:lnTo>
                  <a:lnTo>
                    <a:pt x="151" y="1"/>
                  </a:lnTo>
                  <a:lnTo>
                    <a:pt x="138" y="0"/>
                  </a:lnTo>
                  <a:lnTo>
                    <a:pt x="126" y="0"/>
                  </a:lnTo>
                  <a:lnTo>
                    <a:pt x="113" y="1"/>
                  </a:lnTo>
                  <a:lnTo>
                    <a:pt x="101" y="4"/>
                  </a:lnTo>
                  <a:lnTo>
                    <a:pt x="89" y="7"/>
                  </a:lnTo>
                  <a:lnTo>
                    <a:pt x="76" y="13"/>
                  </a:lnTo>
                  <a:lnTo>
                    <a:pt x="65" y="19"/>
                  </a:lnTo>
                  <a:lnTo>
                    <a:pt x="53" y="27"/>
                  </a:lnTo>
                  <a:lnTo>
                    <a:pt x="43" y="35"/>
                  </a:lnTo>
                  <a:lnTo>
                    <a:pt x="33" y="44"/>
                  </a:lnTo>
                  <a:lnTo>
                    <a:pt x="24" y="54"/>
                  </a:lnTo>
                  <a:lnTo>
                    <a:pt x="18" y="65"/>
                  </a:lnTo>
                  <a:lnTo>
                    <a:pt x="11" y="76"/>
                  </a:lnTo>
                  <a:lnTo>
                    <a:pt x="7" y="87"/>
                  </a:lnTo>
                  <a:lnTo>
                    <a:pt x="4" y="98"/>
                  </a:lnTo>
                  <a:lnTo>
                    <a:pt x="1" y="111"/>
                  </a:lnTo>
                  <a:lnTo>
                    <a:pt x="0" y="123"/>
                  </a:lnTo>
                  <a:lnTo>
                    <a:pt x="0" y="135"/>
                  </a:lnTo>
                  <a:lnTo>
                    <a:pt x="1" y="148"/>
                  </a:lnTo>
                  <a:lnTo>
                    <a:pt x="5" y="160"/>
                  </a:lnTo>
                  <a:lnTo>
                    <a:pt x="8" y="173"/>
                  </a:lnTo>
                  <a:lnTo>
                    <a:pt x="13" y="185"/>
                  </a:lnTo>
                  <a:lnTo>
                    <a:pt x="20" y="197"/>
                  </a:lnTo>
                  <a:lnTo>
                    <a:pt x="27" y="208"/>
                  </a:lnTo>
                  <a:lnTo>
                    <a:pt x="36" y="219"/>
                  </a:lnTo>
                  <a:lnTo>
                    <a:pt x="46" y="229"/>
                  </a:lnTo>
                  <a:lnTo>
                    <a:pt x="56" y="237"/>
                  </a:lnTo>
                  <a:lnTo>
                    <a:pt x="66" y="244"/>
                  </a:lnTo>
                  <a:lnTo>
                    <a:pt x="78" y="250"/>
                  </a:lnTo>
                  <a:lnTo>
                    <a:pt x="90" y="255"/>
                  </a:lnTo>
                  <a:lnTo>
                    <a:pt x="102" y="258"/>
                  </a:lnTo>
                  <a:lnTo>
                    <a:pt x="115" y="260"/>
                  </a:lnTo>
                  <a:lnTo>
                    <a:pt x="127" y="261"/>
                  </a:lnTo>
                  <a:lnTo>
                    <a:pt x="140" y="261"/>
                  </a:lnTo>
                  <a:lnTo>
                    <a:pt x="153" y="260"/>
                  </a:lnTo>
                  <a:lnTo>
                    <a:pt x="165" y="257"/>
                  </a:lnTo>
                  <a:lnTo>
                    <a:pt x="177" y="254"/>
                  </a:lnTo>
                  <a:lnTo>
                    <a:pt x="188" y="248"/>
                  </a:lnTo>
                  <a:lnTo>
                    <a:pt x="199" y="242"/>
                  </a:lnTo>
                  <a:lnTo>
                    <a:pt x="210" y="234"/>
                  </a:lnTo>
                  <a:lnTo>
                    <a:pt x="221" y="226"/>
                  </a:lnTo>
                  <a:lnTo>
                    <a:pt x="230" y="217"/>
                  </a:lnTo>
                  <a:lnTo>
                    <a:pt x="239" y="207"/>
                  </a:lnTo>
                  <a:lnTo>
                    <a:pt x="247" y="196"/>
                  </a:lnTo>
                  <a:lnTo>
                    <a:pt x="253" y="185"/>
                  </a:lnTo>
                  <a:lnTo>
                    <a:pt x="258" y="174"/>
                  </a:lnTo>
                  <a:lnTo>
                    <a:pt x="262" y="162"/>
                  </a:lnTo>
                  <a:lnTo>
                    <a:pt x="265" y="150"/>
                  </a:lnTo>
                  <a:lnTo>
                    <a:pt x="266" y="137"/>
                  </a:lnTo>
                  <a:lnTo>
                    <a:pt x="266" y="125"/>
                  </a:lnTo>
                  <a:lnTo>
                    <a:pt x="265" y="112"/>
                  </a:lnTo>
                  <a:lnTo>
                    <a:pt x="262" y="101"/>
                  </a:lnTo>
                  <a:lnTo>
                    <a:pt x="258" y="89"/>
                  </a:lnTo>
                  <a:lnTo>
                    <a:pt x="252" y="76"/>
                  </a:lnTo>
                  <a:lnTo>
                    <a:pt x="245" y="64"/>
                  </a:lnTo>
                  <a:lnTo>
                    <a:pt x="236" y="53"/>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0" name="Freeform 26"/>
            <p:cNvSpPr>
              <a:spLocks/>
            </p:cNvSpPr>
            <p:nvPr/>
          </p:nvSpPr>
          <p:spPr bwMode="auto">
            <a:xfrm>
              <a:off x="4298366" y="4095557"/>
              <a:ext cx="38100" cy="38100"/>
            </a:xfrm>
            <a:custGeom>
              <a:avLst/>
              <a:gdLst/>
              <a:ahLst/>
              <a:cxnLst>
                <a:cxn ang="0">
                  <a:pos x="232" y="42"/>
                </a:cxn>
                <a:cxn ang="0">
                  <a:pos x="213" y="25"/>
                </a:cxn>
                <a:cxn ang="0">
                  <a:pos x="190" y="12"/>
                </a:cxn>
                <a:cxn ang="0">
                  <a:pos x="165" y="3"/>
                </a:cxn>
                <a:cxn ang="0">
                  <a:pos x="139" y="0"/>
                </a:cxn>
                <a:cxn ang="0">
                  <a:pos x="113" y="2"/>
                </a:cxn>
                <a:cxn ang="0">
                  <a:pos x="87" y="9"/>
                </a:cxn>
                <a:cxn ang="0">
                  <a:pos x="62" y="19"/>
                </a:cxn>
                <a:cxn ang="0">
                  <a:pos x="41" y="36"/>
                </a:cxn>
                <a:cxn ang="0">
                  <a:pos x="25" y="55"/>
                </a:cxn>
                <a:cxn ang="0">
                  <a:pos x="12" y="77"/>
                </a:cxn>
                <a:cxn ang="0">
                  <a:pos x="4" y="100"/>
                </a:cxn>
                <a:cxn ang="0">
                  <a:pos x="0" y="124"/>
                </a:cxn>
                <a:cxn ang="0">
                  <a:pos x="0" y="149"/>
                </a:cxn>
                <a:cxn ang="0">
                  <a:pos x="6" y="174"/>
                </a:cxn>
                <a:cxn ang="0">
                  <a:pos x="16" y="197"/>
                </a:cxn>
                <a:cxn ang="0">
                  <a:pos x="32" y="220"/>
                </a:cxn>
                <a:cxn ang="0">
                  <a:pos x="53" y="238"/>
                </a:cxn>
                <a:cxn ang="0">
                  <a:pos x="75" y="251"/>
                </a:cxn>
                <a:cxn ang="0">
                  <a:pos x="100" y="259"/>
                </a:cxn>
                <a:cxn ang="0">
                  <a:pos x="126" y="263"/>
                </a:cxn>
                <a:cxn ang="0">
                  <a:pos x="153" y="260"/>
                </a:cxn>
                <a:cxn ang="0">
                  <a:pos x="178" y="254"/>
                </a:cxn>
                <a:cxn ang="0">
                  <a:pos x="203" y="243"/>
                </a:cxn>
                <a:cxn ang="0">
                  <a:pos x="224" y="227"/>
                </a:cxn>
                <a:cxn ang="0">
                  <a:pos x="240" y="207"/>
                </a:cxn>
                <a:cxn ang="0">
                  <a:pos x="253" y="187"/>
                </a:cxn>
                <a:cxn ang="0">
                  <a:pos x="261" y="163"/>
                </a:cxn>
                <a:cxn ang="0">
                  <a:pos x="265" y="139"/>
                </a:cxn>
                <a:cxn ang="0">
                  <a:pos x="265" y="114"/>
                </a:cxn>
                <a:cxn ang="0">
                  <a:pos x="259" y="89"/>
                </a:cxn>
                <a:cxn ang="0">
                  <a:pos x="248" y="65"/>
                </a:cxn>
              </a:cxnLst>
              <a:rect l="0" t="0" r="r" b="b"/>
              <a:pathLst>
                <a:path w="266" h="263">
                  <a:moveTo>
                    <a:pt x="241" y="53"/>
                  </a:moveTo>
                  <a:lnTo>
                    <a:pt x="232" y="42"/>
                  </a:lnTo>
                  <a:lnTo>
                    <a:pt x="222" y="34"/>
                  </a:lnTo>
                  <a:lnTo>
                    <a:pt x="213" y="25"/>
                  </a:lnTo>
                  <a:lnTo>
                    <a:pt x="202" y="17"/>
                  </a:lnTo>
                  <a:lnTo>
                    <a:pt x="190" y="12"/>
                  </a:lnTo>
                  <a:lnTo>
                    <a:pt x="178" y="7"/>
                  </a:lnTo>
                  <a:lnTo>
                    <a:pt x="165" y="3"/>
                  </a:lnTo>
                  <a:lnTo>
                    <a:pt x="152" y="1"/>
                  </a:lnTo>
                  <a:lnTo>
                    <a:pt x="139" y="0"/>
                  </a:lnTo>
                  <a:lnTo>
                    <a:pt x="126" y="1"/>
                  </a:lnTo>
                  <a:lnTo>
                    <a:pt x="113" y="2"/>
                  </a:lnTo>
                  <a:lnTo>
                    <a:pt x="100" y="4"/>
                  </a:lnTo>
                  <a:lnTo>
                    <a:pt x="87" y="9"/>
                  </a:lnTo>
                  <a:lnTo>
                    <a:pt x="74" y="14"/>
                  </a:lnTo>
                  <a:lnTo>
                    <a:pt x="62" y="19"/>
                  </a:lnTo>
                  <a:lnTo>
                    <a:pt x="50" y="27"/>
                  </a:lnTo>
                  <a:lnTo>
                    <a:pt x="41" y="36"/>
                  </a:lnTo>
                  <a:lnTo>
                    <a:pt x="32" y="45"/>
                  </a:lnTo>
                  <a:lnTo>
                    <a:pt x="25" y="55"/>
                  </a:lnTo>
                  <a:lnTo>
                    <a:pt x="18" y="65"/>
                  </a:lnTo>
                  <a:lnTo>
                    <a:pt x="12" y="77"/>
                  </a:lnTo>
                  <a:lnTo>
                    <a:pt x="7" y="88"/>
                  </a:lnTo>
                  <a:lnTo>
                    <a:pt x="4" y="100"/>
                  </a:lnTo>
                  <a:lnTo>
                    <a:pt x="1" y="112"/>
                  </a:lnTo>
                  <a:lnTo>
                    <a:pt x="0" y="124"/>
                  </a:lnTo>
                  <a:lnTo>
                    <a:pt x="0" y="137"/>
                  </a:lnTo>
                  <a:lnTo>
                    <a:pt x="0" y="149"/>
                  </a:lnTo>
                  <a:lnTo>
                    <a:pt x="2" y="162"/>
                  </a:lnTo>
                  <a:lnTo>
                    <a:pt x="6" y="174"/>
                  </a:lnTo>
                  <a:lnTo>
                    <a:pt x="11" y="186"/>
                  </a:lnTo>
                  <a:lnTo>
                    <a:pt x="16" y="197"/>
                  </a:lnTo>
                  <a:lnTo>
                    <a:pt x="24" y="209"/>
                  </a:lnTo>
                  <a:lnTo>
                    <a:pt x="32" y="220"/>
                  </a:lnTo>
                  <a:lnTo>
                    <a:pt x="42" y="230"/>
                  </a:lnTo>
                  <a:lnTo>
                    <a:pt x="53" y="238"/>
                  </a:lnTo>
                  <a:lnTo>
                    <a:pt x="64" y="245"/>
                  </a:lnTo>
                  <a:lnTo>
                    <a:pt x="75" y="251"/>
                  </a:lnTo>
                  <a:lnTo>
                    <a:pt x="88" y="256"/>
                  </a:lnTo>
                  <a:lnTo>
                    <a:pt x="100" y="259"/>
                  </a:lnTo>
                  <a:lnTo>
                    <a:pt x="113" y="261"/>
                  </a:lnTo>
                  <a:lnTo>
                    <a:pt x="126" y="263"/>
                  </a:lnTo>
                  <a:lnTo>
                    <a:pt x="139" y="263"/>
                  </a:lnTo>
                  <a:lnTo>
                    <a:pt x="153" y="260"/>
                  </a:lnTo>
                  <a:lnTo>
                    <a:pt x="166" y="258"/>
                  </a:lnTo>
                  <a:lnTo>
                    <a:pt x="178" y="254"/>
                  </a:lnTo>
                  <a:lnTo>
                    <a:pt x="191" y="250"/>
                  </a:lnTo>
                  <a:lnTo>
                    <a:pt x="203" y="243"/>
                  </a:lnTo>
                  <a:lnTo>
                    <a:pt x="215" y="235"/>
                  </a:lnTo>
                  <a:lnTo>
                    <a:pt x="224" y="227"/>
                  </a:lnTo>
                  <a:lnTo>
                    <a:pt x="232" y="218"/>
                  </a:lnTo>
                  <a:lnTo>
                    <a:pt x="240" y="207"/>
                  </a:lnTo>
                  <a:lnTo>
                    <a:pt x="247" y="197"/>
                  </a:lnTo>
                  <a:lnTo>
                    <a:pt x="253" y="187"/>
                  </a:lnTo>
                  <a:lnTo>
                    <a:pt x="257" y="175"/>
                  </a:lnTo>
                  <a:lnTo>
                    <a:pt x="261" y="163"/>
                  </a:lnTo>
                  <a:lnTo>
                    <a:pt x="264" y="151"/>
                  </a:lnTo>
                  <a:lnTo>
                    <a:pt x="265" y="139"/>
                  </a:lnTo>
                  <a:lnTo>
                    <a:pt x="266" y="126"/>
                  </a:lnTo>
                  <a:lnTo>
                    <a:pt x="265" y="114"/>
                  </a:lnTo>
                  <a:lnTo>
                    <a:pt x="262" y="101"/>
                  </a:lnTo>
                  <a:lnTo>
                    <a:pt x="259" y="89"/>
                  </a:lnTo>
                  <a:lnTo>
                    <a:pt x="254" y="77"/>
                  </a:lnTo>
                  <a:lnTo>
                    <a:pt x="248" y="65"/>
                  </a:lnTo>
                  <a:lnTo>
                    <a:pt x="241" y="53"/>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1" name="Freeform 27"/>
            <p:cNvSpPr>
              <a:spLocks/>
            </p:cNvSpPr>
            <p:nvPr/>
          </p:nvSpPr>
          <p:spPr bwMode="auto">
            <a:xfrm>
              <a:off x="3936416" y="3744720"/>
              <a:ext cx="39687" cy="38100"/>
            </a:xfrm>
            <a:custGeom>
              <a:avLst/>
              <a:gdLst/>
              <a:ahLst/>
              <a:cxnLst>
                <a:cxn ang="0">
                  <a:pos x="232" y="48"/>
                </a:cxn>
                <a:cxn ang="0">
                  <a:pos x="213" y="29"/>
                </a:cxn>
                <a:cxn ang="0">
                  <a:pos x="190" y="15"/>
                </a:cxn>
                <a:cxn ang="0">
                  <a:pos x="165" y="5"/>
                </a:cxn>
                <a:cxn ang="0">
                  <a:pos x="139" y="1"/>
                </a:cxn>
                <a:cxn ang="0">
                  <a:pos x="113" y="1"/>
                </a:cxn>
                <a:cxn ang="0">
                  <a:pos x="87" y="7"/>
                </a:cxn>
                <a:cxn ang="0">
                  <a:pos x="62" y="16"/>
                </a:cxn>
                <a:cxn ang="0">
                  <a:pos x="41" y="33"/>
                </a:cxn>
                <a:cxn ang="0">
                  <a:pos x="25" y="53"/>
                </a:cxn>
                <a:cxn ang="0">
                  <a:pos x="12" y="75"/>
                </a:cxn>
                <a:cxn ang="0">
                  <a:pos x="4" y="100"/>
                </a:cxn>
                <a:cxn ang="0">
                  <a:pos x="0" y="126"/>
                </a:cxn>
                <a:cxn ang="0">
                  <a:pos x="0" y="153"/>
                </a:cxn>
                <a:cxn ang="0">
                  <a:pos x="6" y="178"/>
                </a:cxn>
                <a:cxn ang="0">
                  <a:pos x="16" y="203"/>
                </a:cxn>
                <a:cxn ang="0">
                  <a:pos x="33" y="226"/>
                </a:cxn>
                <a:cxn ang="0">
                  <a:pos x="53" y="243"/>
                </a:cxn>
                <a:cxn ang="0">
                  <a:pos x="75" y="256"/>
                </a:cxn>
                <a:cxn ang="0">
                  <a:pos x="100" y="265"/>
                </a:cxn>
                <a:cxn ang="0">
                  <a:pos x="126" y="268"/>
                </a:cxn>
                <a:cxn ang="0">
                  <a:pos x="153" y="266"/>
                </a:cxn>
                <a:cxn ang="0">
                  <a:pos x="179" y="259"/>
                </a:cxn>
                <a:cxn ang="0">
                  <a:pos x="203" y="249"/>
                </a:cxn>
                <a:cxn ang="0">
                  <a:pos x="226" y="232"/>
                </a:cxn>
                <a:cxn ang="0">
                  <a:pos x="243" y="213"/>
                </a:cxn>
                <a:cxn ang="0">
                  <a:pos x="256" y="190"/>
                </a:cxn>
                <a:cxn ang="0">
                  <a:pos x="265" y="166"/>
                </a:cxn>
                <a:cxn ang="0">
                  <a:pos x="268" y="140"/>
                </a:cxn>
                <a:cxn ang="0">
                  <a:pos x="266" y="115"/>
                </a:cxn>
                <a:cxn ang="0">
                  <a:pos x="259" y="91"/>
                </a:cxn>
                <a:cxn ang="0">
                  <a:pos x="249" y="70"/>
                </a:cxn>
              </a:cxnLst>
              <a:rect l="0" t="0" r="r" b="b"/>
              <a:pathLst>
                <a:path w="268" h="268">
                  <a:moveTo>
                    <a:pt x="241" y="59"/>
                  </a:moveTo>
                  <a:lnTo>
                    <a:pt x="232" y="48"/>
                  </a:lnTo>
                  <a:lnTo>
                    <a:pt x="223" y="38"/>
                  </a:lnTo>
                  <a:lnTo>
                    <a:pt x="213" y="29"/>
                  </a:lnTo>
                  <a:lnTo>
                    <a:pt x="202" y="22"/>
                  </a:lnTo>
                  <a:lnTo>
                    <a:pt x="190" y="15"/>
                  </a:lnTo>
                  <a:lnTo>
                    <a:pt x="178" y="10"/>
                  </a:lnTo>
                  <a:lnTo>
                    <a:pt x="165" y="5"/>
                  </a:lnTo>
                  <a:lnTo>
                    <a:pt x="152" y="2"/>
                  </a:lnTo>
                  <a:lnTo>
                    <a:pt x="139" y="1"/>
                  </a:lnTo>
                  <a:lnTo>
                    <a:pt x="126" y="0"/>
                  </a:lnTo>
                  <a:lnTo>
                    <a:pt x="113" y="1"/>
                  </a:lnTo>
                  <a:lnTo>
                    <a:pt x="100" y="3"/>
                  </a:lnTo>
                  <a:lnTo>
                    <a:pt x="87" y="7"/>
                  </a:lnTo>
                  <a:lnTo>
                    <a:pt x="74" y="11"/>
                  </a:lnTo>
                  <a:lnTo>
                    <a:pt x="62" y="16"/>
                  </a:lnTo>
                  <a:lnTo>
                    <a:pt x="50" y="24"/>
                  </a:lnTo>
                  <a:lnTo>
                    <a:pt x="41" y="33"/>
                  </a:lnTo>
                  <a:lnTo>
                    <a:pt x="33" y="42"/>
                  </a:lnTo>
                  <a:lnTo>
                    <a:pt x="25" y="53"/>
                  </a:lnTo>
                  <a:lnTo>
                    <a:pt x="18" y="64"/>
                  </a:lnTo>
                  <a:lnTo>
                    <a:pt x="12" y="75"/>
                  </a:lnTo>
                  <a:lnTo>
                    <a:pt x="8" y="88"/>
                  </a:lnTo>
                  <a:lnTo>
                    <a:pt x="4" y="100"/>
                  </a:lnTo>
                  <a:lnTo>
                    <a:pt x="1" y="113"/>
                  </a:lnTo>
                  <a:lnTo>
                    <a:pt x="0" y="126"/>
                  </a:lnTo>
                  <a:lnTo>
                    <a:pt x="0" y="139"/>
                  </a:lnTo>
                  <a:lnTo>
                    <a:pt x="0" y="153"/>
                  </a:lnTo>
                  <a:lnTo>
                    <a:pt x="2" y="166"/>
                  </a:lnTo>
                  <a:lnTo>
                    <a:pt x="6" y="178"/>
                  </a:lnTo>
                  <a:lnTo>
                    <a:pt x="11" y="191"/>
                  </a:lnTo>
                  <a:lnTo>
                    <a:pt x="16" y="203"/>
                  </a:lnTo>
                  <a:lnTo>
                    <a:pt x="24" y="215"/>
                  </a:lnTo>
                  <a:lnTo>
                    <a:pt x="33" y="226"/>
                  </a:lnTo>
                  <a:lnTo>
                    <a:pt x="42" y="236"/>
                  </a:lnTo>
                  <a:lnTo>
                    <a:pt x="53" y="243"/>
                  </a:lnTo>
                  <a:lnTo>
                    <a:pt x="64" y="251"/>
                  </a:lnTo>
                  <a:lnTo>
                    <a:pt x="75" y="256"/>
                  </a:lnTo>
                  <a:lnTo>
                    <a:pt x="88" y="262"/>
                  </a:lnTo>
                  <a:lnTo>
                    <a:pt x="100" y="265"/>
                  </a:lnTo>
                  <a:lnTo>
                    <a:pt x="113" y="267"/>
                  </a:lnTo>
                  <a:lnTo>
                    <a:pt x="126" y="268"/>
                  </a:lnTo>
                  <a:lnTo>
                    <a:pt x="139" y="268"/>
                  </a:lnTo>
                  <a:lnTo>
                    <a:pt x="153" y="266"/>
                  </a:lnTo>
                  <a:lnTo>
                    <a:pt x="166" y="264"/>
                  </a:lnTo>
                  <a:lnTo>
                    <a:pt x="179" y="259"/>
                  </a:lnTo>
                  <a:lnTo>
                    <a:pt x="191" y="255"/>
                  </a:lnTo>
                  <a:lnTo>
                    <a:pt x="203" y="249"/>
                  </a:lnTo>
                  <a:lnTo>
                    <a:pt x="215" y="241"/>
                  </a:lnTo>
                  <a:lnTo>
                    <a:pt x="226" y="232"/>
                  </a:lnTo>
                  <a:lnTo>
                    <a:pt x="236" y="223"/>
                  </a:lnTo>
                  <a:lnTo>
                    <a:pt x="243" y="213"/>
                  </a:lnTo>
                  <a:lnTo>
                    <a:pt x="251" y="202"/>
                  </a:lnTo>
                  <a:lnTo>
                    <a:pt x="256" y="190"/>
                  </a:lnTo>
                  <a:lnTo>
                    <a:pt x="262" y="178"/>
                  </a:lnTo>
                  <a:lnTo>
                    <a:pt x="265" y="166"/>
                  </a:lnTo>
                  <a:lnTo>
                    <a:pt x="267" y="153"/>
                  </a:lnTo>
                  <a:lnTo>
                    <a:pt x="268" y="140"/>
                  </a:lnTo>
                  <a:lnTo>
                    <a:pt x="268" y="128"/>
                  </a:lnTo>
                  <a:lnTo>
                    <a:pt x="266" y="115"/>
                  </a:lnTo>
                  <a:lnTo>
                    <a:pt x="264" y="103"/>
                  </a:lnTo>
                  <a:lnTo>
                    <a:pt x="259" y="91"/>
                  </a:lnTo>
                  <a:lnTo>
                    <a:pt x="255" y="80"/>
                  </a:lnTo>
                  <a:lnTo>
                    <a:pt x="249" y="70"/>
                  </a:lnTo>
                  <a:lnTo>
                    <a:pt x="241" y="59"/>
                  </a:lnTo>
                  <a:close/>
                </a:path>
              </a:pathLst>
            </a:custGeom>
            <a:solidFill>
              <a:srgbClr val="E4661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2" name="Freeform 28"/>
            <p:cNvSpPr>
              <a:spLocks/>
            </p:cNvSpPr>
            <p:nvPr/>
          </p:nvSpPr>
          <p:spPr bwMode="auto">
            <a:xfrm>
              <a:off x="4295191" y="3538345"/>
              <a:ext cx="46037" cy="44450"/>
            </a:xfrm>
            <a:custGeom>
              <a:avLst/>
              <a:gdLst/>
              <a:ahLst/>
              <a:cxnLst>
                <a:cxn ang="0">
                  <a:pos x="271" y="48"/>
                </a:cxn>
                <a:cxn ang="0">
                  <a:pos x="247" y="27"/>
                </a:cxn>
                <a:cxn ang="0">
                  <a:pos x="221" y="13"/>
                </a:cxn>
                <a:cxn ang="0">
                  <a:pos x="193" y="3"/>
                </a:cxn>
                <a:cxn ang="0">
                  <a:pos x="165" y="0"/>
                </a:cxn>
                <a:cxn ang="0">
                  <a:pos x="135" y="3"/>
                </a:cxn>
                <a:cxn ang="0">
                  <a:pos x="105" y="11"/>
                </a:cxn>
                <a:cxn ang="0">
                  <a:pos x="78" y="25"/>
                </a:cxn>
                <a:cxn ang="0">
                  <a:pos x="52" y="44"/>
                </a:cxn>
                <a:cxn ang="0">
                  <a:pos x="30" y="67"/>
                </a:cxn>
                <a:cxn ang="0">
                  <a:pos x="15" y="94"/>
                </a:cxn>
                <a:cxn ang="0">
                  <a:pos x="4" y="122"/>
                </a:cxn>
                <a:cxn ang="0">
                  <a:pos x="0" y="150"/>
                </a:cxn>
                <a:cxn ang="0">
                  <a:pos x="1" y="180"/>
                </a:cxn>
                <a:cxn ang="0">
                  <a:pos x="8" y="210"/>
                </a:cxn>
                <a:cxn ang="0">
                  <a:pos x="21" y="238"/>
                </a:cxn>
                <a:cxn ang="0">
                  <a:pos x="40" y="263"/>
                </a:cxn>
                <a:cxn ang="0">
                  <a:pos x="63" y="285"/>
                </a:cxn>
                <a:cxn ang="0">
                  <a:pos x="89" y="300"/>
                </a:cxn>
                <a:cxn ang="0">
                  <a:pos x="117" y="311"/>
                </a:cxn>
                <a:cxn ang="0">
                  <a:pos x="146" y="315"/>
                </a:cxn>
                <a:cxn ang="0">
                  <a:pos x="176" y="314"/>
                </a:cxn>
                <a:cxn ang="0">
                  <a:pos x="205" y="307"/>
                </a:cxn>
                <a:cxn ang="0">
                  <a:pos x="233" y="294"/>
                </a:cxn>
                <a:cxn ang="0">
                  <a:pos x="258" y="275"/>
                </a:cxn>
                <a:cxn ang="0">
                  <a:pos x="280" y="251"/>
                </a:cxn>
                <a:cxn ang="0">
                  <a:pos x="295" y="224"/>
                </a:cxn>
                <a:cxn ang="0">
                  <a:pos x="306" y="195"/>
                </a:cxn>
                <a:cxn ang="0">
                  <a:pos x="312" y="164"/>
                </a:cxn>
                <a:cxn ang="0">
                  <a:pos x="310" y="133"/>
                </a:cxn>
                <a:cxn ang="0">
                  <a:pos x="303" y="102"/>
                </a:cxn>
                <a:cxn ang="0">
                  <a:pos x="290" y="73"/>
                </a:cxn>
              </a:cxnLst>
              <a:rect l="0" t="0" r="r" b="b"/>
              <a:pathLst>
                <a:path w="312" h="316">
                  <a:moveTo>
                    <a:pt x="281" y="60"/>
                  </a:moveTo>
                  <a:lnTo>
                    <a:pt x="271" y="48"/>
                  </a:lnTo>
                  <a:lnTo>
                    <a:pt x="259" y="37"/>
                  </a:lnTo>
                  <a:lnTo>
                    <a:pt x="247" y="27"/>
                  </a:lnTo>
                  <a:lnTo>
                    <a:pt x="236" y="20"/>
                  </a:lnTo>
                  <a:lnTo>
                    <a:pt x="221" y="13"/>
                  </a:lnTo>
                  <a:lnTo>
                    <a:pt x="208" y="8"/>
                  </a:lnTo>
                  <a:lnTo>
                    <a:pt x="193" y="3"/>
                  </a:lnTo>
                  <a:lnTo>
                    <a:pt x="179" y="1"/>
                  </a:lnTo>
                  <a:lnTo>
                    <a:pt x="165" y="0"/>
                  </a:lnTo>
                  <a:lnTo>
                    <a:pt x="150" y="1"/>
                  </a:lnTo>
                  <a:lnTo>
                    <a:pt x="135" y="3"/>
                  </a:lnTo>
                  <a:lnTo>
                    <a:pt x="120" y="7"/>
                  </a:lnTo>
                  <a:lnTo>
                    <a:pt x="105" y="11"/>
                  </a:lnTo>
                  <a:lnTo>
                    <a:pt x="91" y="18"/>
                  </a:lnTo>
                  <a:lnTo>
                    <a:pt x="78" y="25"/>
                  </a:lnTo>
                  <a:lnTo>
                    <a:pt x="64" y="34"/>
                  </a:lnTo>
                  <a:lnTo>
                    <a:pt x="52" y="44"/>
                  </a:lnTo>
                  <a:lnTo>
                    <a:pt x="41" y="56"/>
                  </a:lnTo>
                  <a:lnTo>
                    <a:pt x="30" y="67"/>
                  </a:lnTo>
                  <a:lnTo>
                    <a:pt x="23" y="79"/>
                  </a:lnTo>
                  <a:lnTo>
                    <a:pt x="15" y="94"/>
                  </a:lnTo>
                  <a:lnTo>
                    <a:pt x="9" y="107"/>
                  </a:lnTo>
                  <a:lnTo>
                    <a:pt x="4" y="122"/>
                  </a:lnTo>
                  <a:lnTo>
                    <a:pt x="1" y="136"/>
                  </a:lnTo>
                  <a:lnTo>
                    <a:pt x="0" y="150"/>
                  </a:lnTo>
                  <a:lnTo>
                    <a:pt x="0" y="165"/>
                  </a:lnTo>
                  <a:lnTo>
                    <a:pt x="1" y="180"/>
                  </a:lnTo>
                  <a:lnTo>
                    <a:pt x="3" y="195"/>
                  </a:lnTo>
                  <a:lnTo>
                    <a:pt x="8" y="210"/>
                  </a:lnTo>
                  <a:lnTo>
                    <a:pt x="13" y="224"/>
                  </a:lnTo>
                  <a:lnTo>
                    <a:pt x="21" y="238"/>
                  </a:lnTo>
                  <a:lnTo>
                    <a:pt x="29" y="251"/>
                  </a:lnTo>
                  <a:lnTo>
                    <a:pt x="40" y="263"/>
                  </a:lnTo>
                  <a:lnTo>
                    <a:pt x="51" y="274"/>
                  </a:lnTo>
                  <a:lnTo>
                    <a:pt x="63" y="285"/>
                  </a:lnTo>
                  <a:lnTo>
                    <a:pt x="76" y="292"/>
                  </a:lnTo>
                  <a:lnTo>
                    <a:pt x="89" y="300"/>
                  </a:lnTo>
                  <a:lnTo>
                    <a:pt x="103" y="306"/>
                  </a:lnTo>
                  <a:lnTo>
                    <a:pt x="117" y="311"/>
                  </a:lnTo>
                  <a:lnTo>
                    <a:pt x="131" y="314"/>
                  </a:lnTo>
                  <a:lnTo>
                    <a:pt x="146" y="315"/>
                  </a:lnTo>
                  <a:lnTo>
                    <a:pt x="161" y="316"/>
                  </a:lnTo>
                  <a:lnTo>
                    <a:pt x="176" y="314"/>
                  </a:lnTo>
                  <a:lnTo>
                    <a:pt x="191" y="312"/>
                  </a:lnTo>
                  <a:lnTo>
                    <a:pt x="205" y="307"/>
                  </a:lnTo>
                  <a:lnTo>
                    <a:pt x="219" y="302"/>
                  </a:lnTo>
                  <a:lnTo>
                    <a:pt x="233" y="294"/>
                  </a:lnTo>
                  <a:lnTo>
                    <a:pt x="246" y="286"/>
                  </a:lnTo>
                  <a:lnTo>
                    <a:pt x="258" y="275"/>
                  </a:lnTo>
                  <a:lnTo>
                    <a:pt x="270" y="264"/>
                  </a:lnTo>
                  <a:lnTo>
                    <a:pt x="280" y="251"/>
                  </a:lnTo>
                  <a:lnTo>
                    <a:pt x="289" y="238"/>
                  </a:lnTo>
                  <a:lnTo>
                    <a:pt x="295" y="224"/>
                  </a:lnTo>
                  <a:lnTo>
                    <a:pt x="302" y="210"/>
                  </a:lnTo>
                  <a:lnTo>
                    <a:pt x="306" y="195"/>
                  </a:lnTo>
                  <a:lnTo>
                    <a:pt x="309" y="179"/>
                  </a:lnTo>
                  <a:lnTo>
                    <a:pt x="312" y="164"/>
                  </a:lnTo>
                  <a:lnTo>
                    <a:pt x="312" y="148"/>
                  </a:lnTo>
                  <a:lnTo>
                    <a:pt x="310" y="133"/>
                  </a:lnTo>
                  <a:lnTo>
                    <a:pt x="307" y="117"/>
                  </a:lnTo>
                  <a:lnTo>
                    <a:pt x="303" y="102"/>
                  </a:lnTo>
                  <a:lnTo>
                    <a:pt x="297" y="87"/>
                  </a:lnTo>
                  <a:lnTo>
                    <a:pt x="290" y="73"/>
                  </a:lnTo>
                  <a:lnTo>
                    <a:pt x="281" y="60"/>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3" name="Freeform 29"/>
            <p:cNvSpPr>
              <a:spLocks/>
            </p:cNvSpPr>
            <p:nvPr/>
          </p:nvSpPr>
          <p:spPr bwMode="auto">
            <a:xfrm>
              <a:off x="4034841" y="3209732"/>
              <a:ext cx="44450" cy="46037"/>
            </a:xfrm>
            <a:custGeom>
              <a:avLst/>
              <a:gdLst/>
              <a:ahLst/>
              <a:cxnLst>
                <a:cxn ang="0">
                  <a:pos x="271" y="47"/>
                </a:cxn>
                <a:cxn ang="0">
                  <a:pos x="247" y="27"/>
                </a:cxn>
                <a:cxn ang="0">
                  <a:pos x="221" y="12"/>
                </a:cxn>
                <a:cxn ang="0">
                  <a:pos x="194" y="3"/>
                </a:cxn>
                <a:cxn ang="0">
                  <a:pos x="165" y="0"/>
                </a:cxn>
                <a:cxn ang="0">
                  <a:pos x="134" y="2"/>
                </a:cxn>
                <a:cxn ang="0">
                  <a:pos x="105" y="11"/>
                </a:cxn>
                <a:cxn ang="0">
                  <a:pos x="78" y="25"/>
                </a:cxn>
                <a:cxn ang="0">
                  <a:pos x="52" y="44"/>
                </a:cxn>
                <a:cxn ang="0">
                  <a:pos x="31" y="67"/>
                </a:cxn>
                <a:cxn ang="0">
                  <a:pos x="15" y="93"/>
                </a:cxn>
                <a:cxn ang="0">
                  <a:pos x="4" y="121"/>
                </a:cxn>
                <a:cxn ang="0">
                  <a:pos x="0" y="150"/>
                </a:cxn>
                <a:cxn ang="0">
                  <a:pos x="1" y="180"/>
                </a:cxn>
                <a:cxn ang="0">
                  <a:pos x="7" y="210"/>
                </a:cxn>
                <a:cxn ang="0">
                  <a:pos x="20" y="237"/>
                </a:cxn>
                <a:cxn ang="0">
                  <a:pos x="40" y="263"/>
                </a:cxn>
                <a:cxn ang="0">
                  <a:pos x="63" y="283"/>
                </a:cxn>
                <a:cxn ang="0">
                  <a:pos x="89" y="300"/>
                </a:cxn>
                <a:cxn ang="0">
                  <a:pos x="117" y="311"/>
                </a:cxn>
                <a:cxn ang="0">
                  <a:pos x="146" y="315"/>
                </a:cxn>
                <a:cxn ang="0">
                  <a:pos x="175" y="314"/>
                </a:cxn>
                <a:cxn ang="0">
                  <a:pos x="205" y="307"/>
                </a:cxn>
                <a:cxn ang="0">
                  <a:pos x="233" y="294"/>
                </a:cxn>
                <a:cxn ang="0">
                  <a:pos x="259" y="275"/>
                </a:cxn>
                <a:cxn ang="0">
                  <a:pos x="280" y="251"/>
                </a:cxn>
                <a:cxn ang="0">
                  <a:pos x="296" y="224"/>
                </a:cxn>
                <a:cxn ang="0">
                  <a:pos x="306" y="194"/>
                </a:cxn>
                <a:cxn ang="0">
                  <a:pos x="311" y="163"/>
                </a:cxn>
                <a:cxn ang="0">
                  <a:pos x="310" y="133"/>
                </a:cxn>
                <a:cxn ang="0">
                  <a:pos x="302" y="102"/>
                </a:cxn>
                <a:cxn ang="0">
                  <a:pos x="289" y="73"/>
                </a:cxn>
              </a:cxnLst>
              <a:rect l="0" t="0" r="r" b="b"/>
              <a:pathLst>
                <a:path w="311" h="315">
                  <a:moveTo>
                    <a:pt x="281" y="60"/>
                  </a:moveTo>
                  <a:lnTo>
                    <a:pt x="271" y="47"/>
                  </a:lnTo>
                  <a:lnTo>
                    <a:pt x="259" y="36"/>
                  </a:lnTo>
                  <a:lnTo>
                    <a:pt x="247" y="27"/>
                  </a:lnTo>
                  <a:lnTo>
                    <a:pt x="235" y="19"/>
                  </a:lnTo>
                  <a:lnTo>
                    <a:pt x="221" y="12"/>
                  </a:lnTo>
                  <a:lnTo>
                    <a:pt x="208" y="8"/>
                  </a:lnTo>
                  <a:lnTo>
                    <a:pt x="194" y="3"/>
                  </a:lnTo>
                  <a:lnTo>
                    <a:pt x="179" y="1"/>
                  </a:lnTo>
                  <a:lnTo>
                    <a:pt x="165" y="0"/>
                  </a:lnTo>
                  <a:lnTo>
                    <a:pt x="149" y="1"/>
                  </a:lnTo>
                  <a:lnTo>
                    <a:pt x="134" y="2"/>
                  </a:lnTo>
                  <a:lnTo>
                    <a:pt x="120" y="6"/>
                  </a:lnTo>
                  <a:lnTo>
                    <a:pt x="105" y="11"/>
                  </a:lnTo>
                  <a:lnTo>
                    <a:pt x="91" y="16"/>
                  </a:lnTo>
                  <a:lnTo>
                    <a:pt x="78" y="25"/>
                  </a:lnTo>
                  <a:lnTo>
                    <a:pt x="64" y="34"/>
                  </a:lnTo>
                  <a:lnTo>
                    <a:pt x="52" y="44"/>
                  </a:lnTo>
                  <a:lnTo>
                    <a:pt x="41" y="55"/>
                  </a:lnTo>
                  <a:lnTo>
                    <a:pt x="31" y="67"/>
                  </a:lnTo>
                  <a:lnTo>
                    <a:pt x="22" y="79"/>
                  </a:lnTo>
                  <a:lnTo>
                    <a:pt x="15" y="93"/>
                  </a:lnTo>
                  <a:lnTo>
                    <a:pt x="9" y="106"/>
                  </a:lnTo>
                  <a:lnTo>
                    <a:pt x="4" y="121"/>
                  </a:lnTo>
                  <a:lnTo>
                    <a:pt x="2" y="136"/>
                  </a:lnTo>
                  <a:lnTo>
                    <a:pt x="0" y="150"/>
                  </a:lnTo>
                  <a:lnTo>
                    <a:pt x="0" y="165"/>
                  </a:lnTo>
                  <a:lnTo>
                    <a:pt x="1" y="180"/>
                  </a:lnTo>
                  <a:lnTo>
                    <a:pt x="3" y="194"/>
                  </a:lnTo>
                  <a:lnTo>
                    <a:pt x="7" y="210"/>
                  </a:lnTo>
                  <a:lnTo>
                    <a:pt x="13" y="224"/>
                  </a:lnTo>
                  <a:lnTo>
                    <a:pt x="20" y="237"/>
                  </a:lnTo>
                  <a:lnTo>
                    <a:pt x="30" y="251"/>
                  </a:lnTo>
                  <a:lnTo>
                    <a:pt x="40" y="263"/>
                  </a:lnTo>
                  <a:lnTo>
                    <a:pt x="51" y="274"/>
                  </a:lnTo>
                  <a:lnTo>
                    <a:pt x="63" y="283"/>
                  </a:lnTo>
                  <a:lnTo>
                    <a:pt x="76" y="292"/>
                  </a:lnTo>
                  <a:lnTo>
                    <a:pt x="89" y="300"/>
                  </a:lnTo>
                  <a:lnTo>
                    <a:pt x="103" y="305"/>
                  </a:lnTo>
                  <a:lnTo>
                    <a:pt x="117" y="311"/>
                  </a:lnTo>
                  <a:lnTo>
                    <a:pt x="131" y="313"/>
                  </a:lnTo>
                  <a:lnTo>
                    <a:pt x="146" y="315"/>
                  </a:lnTo>
                  <a:lnTo>
                    <a:pt x="161" y="315"/>
                  </a:lnTo>
                  <a:lnTo>
                    <a:pt x="175" y="314"/>
                  </a:lnTo>
                  <a:lnTo>
                    <a:pt x="191" y="312"/>
                  </a:lnTo>
                  <a:lnTo>
                    <a:pt x="205" y="307"/>
                  </a:lnTo>
                  <a:lnTo>
                    <a:pt x="219" y="302"/>
                  </a:lnTo>
                  <a:lnTo>
                    <a:pt x="233" y="294"/>
                  </a:lnTo>
                  <a:lnTo>
                    <a:pt x="246" y="286"/>
                  </a:lnTo>
                  <a:lnTo>
                    <a:pt x="259" y="275"/>
                  </a:lnTo>
                  <a:lnTo>
                    <a:pt x="270" y="263"/>
                  </a:lnTo>
                  <a:lnTo>
                    <a:pt x="280" y="251"/>
                  </a:lnTo>
                  <a:lnTo>
                    <a:pt x="288" y="238"/>
                  </a:lnTo>
                  <a:lnTo>
                    <a:pt x="296" y="224"/>
                  </a:lnTo>
                  <a:lnTo>
                    <a:pt x="301" y="210"/>
                  </a:lnTo>
                  <a:lnTo>
                    <a:pt x="306" y="194"/>
                  </a:lnTo>
                  <a:lnTo>
                    <a:pt x="309" y="179"/>
                  </a:lnTo>
                  <a:lnTo>
                    <a:pt x="311" y="163"/>
                  </a:lnTo>
                  <a:lnTo>
                    <a:pt x="311" y="148"/>
                  </a:lnTo>
                  <a:lnTo>
                    <a:pt x="310" y="133"/>
                  </a:lnTo>
                  <a:lnTo>
                    <a:pt x="307" y="116"/>
                  </a:lnTo>
                  <a:lnTo>
                    <a:pt x="302" y="102"/>
                  </a:lnTo>
                  <a:lnTo>
                    <a:pt x="297" y="87"/>
                  </a:lnTo>
                  <a:lnTo>
                    <a:pt x="289" y="73"/>
                  </a:lnTo>
                  <a:lnTo>
                    <a:pt x="281" y="60"/>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4" name="Freeform 30"/>
            <p:cNvSpPr>
              <a:spLocks/>
            </p:cNvSpPr>
            <p:nvPr/>
          </p:nvSpPr>
          <p:spPr bwMode="auto">
            <a:xfrm>
              <a:off x="4336466" y="3050982"/>
              <a:ext cx="44450" cy="46037"/>
            </a:xfrm>
            <a:custGeom>
              <a:avLst/>
              <a:gdLst/>
              <a:ahLst/>
              <a:cxnLst>
                <a:cxn ang="0">
                  <a:pos x="272" y="53"/>
                </a:cxn>
                <a:cxn ang="0">
                  <a:pos x="249" y="31"/>
                </a:cxn>
                <a:cxn ang="0">
                  <a:pos x="223" y="16"/>
                </a:cxn>
                <a:cxn ang="0">
                  <a:pos x="195" y="5"/>
                </a:cxn>
                <a:cxn ang="0">
                  <a:pos x="165" y="1"/>
                </a:cxn>
                <a:cxn ang="0">
                  <a:pos x="136" y="2"/>
                </a:cxn>
                <a:cxn ang="0">
                  <a:pos x="107" y="8"/>
                </a:cxn>
                <a:cxn ang="0">
                  <a:pos x="79" y="21"/>
                </a:cxn>
                <a:cxn ang="0">
                  <a:pos x="54" y="41"/>
                </a:cxn>
                <a:cxn ang="0">
                  <a:pos x="32" y="65"/>
                </a:cxn>
                <a:cxn ang="0">
                  <a:pos x="17" y="92"/>
                </a:cxn>
                <a:cxn ang="0">
                  <a:pos x="6" y="121"/>
                </a:cxn>
                <a:cxn ang="0">
                  <a:pos x="0" y="151"/>
                </a:cxn>
                <a:cxn ang="0">
                  <a:pos x="2" y="183"/>
                </a:cxn>
                <a:cxn ang="0">
                  <a:pos x="9" y="213"/>
                </a:cxn>
                <a:cxn ang="0">
                  <a:pos x="22" y="243"/>
                </a:cxn>
                <a:cxn ang="0">
                  <a:pos x="41" y="268"/>
                </a:cxn>
                <a:cxn ang="0">
                  <a:pos x="64" y="288"/>
                </a:cxn>
                <a:cxn ang="0">
                  <a:pos x="91" y="302"/>
                </a:cxn>
                <a:cxn ang="0">
                  <a:pos x="118" y="312"/>
                </a:cxn>
                <a:cxn ang="0">
                  <a:pos x="147" y="315"/>
                </a:cxn>
                <a:cxn ang="0">
                  <a:pos x="177" y="312"/>
                </a:cxn>
                <a:cxn ang="0">
                  <a:pos x="207" y="305"/>
                </a:cxn>
                <a:cxn ang="0">
                  <a:pos x="234" y="290"/>
                </a:cxn>
                <a:cxn ang="0">
                  <a:pos x="260" y="271"/>
                </a:cxn>
                <a:cxn ang="0">
                  <a:pos x="281" y="248"/>
                </a:cxn>
                <a:cxn ang="0">
                  <a:pos x="297" y="222"/>
                </a:cxn>
                <a:cxn ang="0">
                  <a:pos x="308" y="194"/>
                </a:cxn>
                <a:cxn ang="0">
                  <a:pos x="312" y="166"/>
                </a:cxn>
                <a:cxn ang="0">
                  <a:pos x="311" y="135"/>
                </a:cxn>
                <a:cxn ang="0">
                  <a:pos x="304" y="106"/>
                </a:cxn>
                <a:cxn ang="0">
                  <a:pos x="291" y="78"/>
                </a:cxn>
              </a:cxnLst>
              <a:rect l="0" t="0" r="r" b="b"/>
              <a:pathLst>
                <a:path w="312" h="315">
                  <a:moveTo>
                    <a:pt x="283" y="65"/>
                  </a:moveTo>
                  <a:lnTo>
                    <a:pt x="272" y="53"/>
                  </a:lnTo>
                  <a:lnTo>
                    <a:pt x="261" y="41"/>
                  </a:lnTo>
                  <a:lnTo>
                    <a:pt x="249" y="31"/>
                  </a:lnTo>
                  <a:lnTo>
                    <a:pt x="236" y="22"/>
                  </a:lnTo>
                  <a:lnTo>
                    <a:pt x="223" y="16"/>
                  </a:lnTo>
                  <a:lnTo>
                    <a:pt x="209" y="9"/>
                  </a:lnTo>
                  <a:lnTo>
                    <a:pt x="195" y="5"/>
                  </a:lnTo>
                  <a:lnTo>
                    <a:pt x="181" y="2"/>
                  </a:lnTo>
                  <a:lnTo>
                    <a:pt x="165" y="1"/>
                  </a:lnTo>
                  <a:lnTo>
                    <a:pt x="151" y="0"/>
                  </a:lnTo>
                  <a:lnTo>
                    <a:pt x="136" y="2"/>
                  </a:lnTo>
                  <a:lnTo>
                    <a:pt x="121" y="4"/>
                  </a:lnTo>
                  <a:lnTo>
                    <a:pt x="107" y="8"/>
                  </a:lnTo>
                  <a:lnTo>
                    <a:pt x="93" y="14"/>
                  </a:lnTo>
                  <a:lnTo>
                    <a:pt x="79" y="21"/>
                  </a:lnTo>
                  <a:lnTo>
                    <a:pt x="66" y="30"/>
                  </a:lnTo>
                  <a:lnTo>
                    <a:pt x="54" y="41"/>
                  </a:lnTo>
                  <a:lnTo>
                    <a:pt x="42" y="52"/>
                  </a:lnTo>
                  <a:lnTo>
                    <a:pt x="32" y="65"/>
                  </a:lnTo>
                  <a:lnTo>
                    <a:pt x="23" y="78"/>
                  </a:lnTo>
                  <a:lnTo>
                    <a:pt x="17" y="92"/>
                  </a:lnTo>
                  <a:lnTo>
                    <a:pt x="10" y="106"/>
                  </a:lnTo>
                  <a:lnTo>
                    <a:pt x="6" y="121"/>
                  </a:lnTo>
                  <a:lnTo>
                    <a:pt x="3" y="136"/>
                  </a:lnTo>
                  <a:lnTo>
                    <a:pt x="0" y="151"/>
                  </a:lnTo>
                  <a:lnTo>
                    <a:pt x="0" y="168"/>
                  </a:lnTo>
                  <a:lnTo>
                    <a:pt x="2" y="183"/>
                  </a:lnTo>
                  <a:lnTo>
                    <a:pt x="5" y="198"/>
                  </a:lnTo>
                  <a:lnTo>
                    <a:pt x="9" y="213"/>
                  </a:lnTo>
                  <a:lnTo>
                    <a:pt x="15" y="229"/>
                  </a:lnTo>
                  <a:lnTo>
                    <a:pt x="22" y="243"/>
                  </a:lnTo>
                  <a:lnTo>
                    <a:pt x="31" y="256"/>
                  </a:lnTo>
                  <a:lnTo>
                    <a:pt x="41" y="268"/>
                  </a:lnTo>
                  <a:lnTo>
                    <a:pt x="53" y="279"/>
                  </a:lnTo>
                  <a:lnTo>
                    <a:pt x="64" y="288"/>
                  </a:lnTo>
                  <a:lnTo>
                    <a:pt x="76" y="296"/>
                  </a:lnTo>
                  <a:lnTo>
                    <a:pt x="91" y="302"/>
                  </a:lnTo>
                  <a:lnTo>
                    <a:pt x="104" y="308"/>
                  </a:lnTo>
                  <a:lnTo>
                    <a:pt x="118" y="312"/>
                  </a:lnTo>
                  <a:lnTo>
                    <a:pt x="133" y="314"/>
                  </a:lnTo>
                  <a:lnTo>
                    <a:pt x="147" y="315"/>
                  </a:lnTo>
                  <a:lnTo>
                    <a:pt x="162" y="314"/>
                  </a:lnTo>
                  <a:lnTo>
                    <a:pt x="177" y="312"/>
                  </a:lnTo>
                  <a:lnTo>
                    <a:pt x="192" y="309"/>
                  </a:lnTo>
                  <a:lnTo>
                    <a:pt x="207" y="305"/>
                  </a:lnTo>
                  <a:lnTo>
                    <a:pt x="221" y="298"/>
                  </a:lnTo>
                  <a:lnTo>
                    <a:pt x="234" y="290"/>
                  </a:lnTo>
                  <a:lnTo>
                    <a:pt x="248" y="282"/>
                  </a:lnTo>
                  <a:lnTo>
                    <a:pt x="260" y="271"/>
                  </a:lnTo>
                  <a:lnTo>
                    <a:pt x="271" y="260"/>
                  </a:lnTo>
                  <a:lnTo>
                    <a:pt x="281" y="248"/>
                  </a:lnTo>
                  <a:lnTo>
                    <a:pt x="289" y="235"/>
                  </a:lnTo>
                  <a:lnTo>
                    <a:pt x="297" y="222"/>
                  </a:lnTo>
                  <a:lnTo>
                    <a:pt x="303" y="208"/>
                  </a:lnTo>
                  <a:lnTo>
                    <a:pt x="308" y="194"/>
                  </a:lnTo>
                  <a:lnTo>
                    <a:pt x="311" y="180"/>
                  </a:lnTo>
                  <a:lnTo>
                    <a:pt x="312" y="166"/>
                  </a:lnTo>
                  <a:lnTo>
                    <a:pt x="312" y="150"/>
                  </a:lnTo>
                  <a:lnTo>
                    <a:pt x="311" y="135"/>
                  </a:lnTo>
                  <a:lnTo>
                    <a:pt x="309" y="121"/>
                  </a:lnTo>
                  <a:lnTo>
                    <a:pt x="304" y="106"/>
                  </a:lnTo>
                  <a:lnTo>
                    <a:pt x="299" y="92"/>
                  </a:lnTo>
                  <a:lnTo>
                    <a:pt x="291" y="78"/>
                  </a:lnTo>
                  <a:lnTo>
                    <a:pt x="283" y="65"/>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5" name="Freeform 31"/>
            <p:cNvSpPr>
              <a:spLocks/>
            </p:cNvSpPr>
            <p:nvPr/>
          </p:nvSpPr>
          <p:spPr bwMode="auto">
            <a:xfrm>
              <a:off x="4004679" y="3925695"/>
              <a:ext cx="46037" cy="46037"/>
            </a:xfrm>
            <a:custGeom>
              <a:avLst/>
              <a:gdLst/>
              <a:ahLst/>
              <a:cxnLst>
                <a:cxn ang="0">
                  <a:pos x="272" y="52"/>
                </a:cxn>
                <a:cxn ang="0">
                  <a:pos x="249" y="32"/>
                </a:cxn>
                <a:cxn ang="0">
                  <a:pos x="223" y="16"/>
                </a:cxn>
                <a:cxn ang="0">
                  <a:pos x="194" y="6"/>
                </a:cxn>
                <a:cxn ang="0">
                  <a:pos x="165" y="0"/>
                </a:cxn>
                <a:cxn ang="0">
                  <a:pos x="136" y="1"/>
                </a:cxn>
                <a:cxn ang="0">
                  <a:pos x="107" y="8"/>
                </a:cxn>
                <a:cxn ang="0">
                  <a:pos x="78" y="21"/>
                </a:cxn>
                <a:cxn ang="0">
                  <a:pos x="52" y="41"/>
                </a:cxn>
                <a:cxn ang="0">
                  <a:pos x="32" y="63"/>
                </a:cxn>
                <a:cxn ang="0">
                  <a:pos x="15" y="89"/>
                </a:cxn>
                <a:cxn ang="0">
                  <a:pos x="6" y="118"/>
                </a:cxn>
                <a:cxn ang="0">
                  <a:pos x="0" y="147"/>
                </a:cxn>
                <a:cxn ang="0">
                  <a:pos x="1" y="176"/>
                </a:cxn>
                <a:cxn ang="0">
                  <a:pos x="8" y="206"/>
                </a:cxn>
                <a:cxn ang="0">
                  <a:pos x="21" y="234"/>
                </a:cxn>
                <a:cxn ang="0">
                  <a:pos x="40" y="260"/>
                </a:cxn>
                <a:cxn ang="0">
                  <a:pos x="63" y="280"/>
                </a:cxn>
                <a:cxn ang="0">
                  <a:pos x="89" y="297"/>
                </a:cxn>
                <a:cxn ang="0">
                  <a:pos x="117" y="308"/>
                </a:cxn>
                <a:cxn ang="0">
                  <a:pos x="147" y="312"/>
                </a:cxn>
                <a:cxn ang="0">
                  <a:pos x="176" y="311"/>
                </a:cxn>
                <a:cxn ang="0">
                  <a:pos x="205" y="304"/>
                </a:cxn>
                <a:cxn ang="0">
                  <a:pos x="234" y="291"/>
                </a:cxn>
                <a:cxn ang="0">
                  <a:pos x="260" y="272"/>
                </a:cxn>
                <a:cxn ang="0">
                  <a:pos x="280" y="249"/>
                </a:cxn>
                <a:cxn ang="0">
                  <a:pos x="297" y="223"/>
                </a:cxn>
                <a:cxn ang="0">
                  <a:pos x="306" y="195"/>
                </a:cxn>
                <a:cxn ang="0">
                  <a:pos x="312" y="165"/>
                </a:cxn>
                <a:cxn ang="0">
                  <a:pos x="311" y="136"/>
                </a:cxn>
                <a:cxn ang="0">
                  <a:pos x="304" y="107"/>
                </a:cxn>
                <a:cxn ang="0">
                  <a:pos x="291" y="79"/>
                </a:cxn>
              </a:cxnLst>
              <a:rect l="0" t="0" r="r" b="b"/>
              <a:pathLst>
                <a:path w="312" h="312">
                  <a:moveTo>
                    <a:pt x="281" y="66"/>
                  </a:moveTo>
                  <a:lnTo>
                    <a:pt x="272" y="52"/>
                  </a:lnTo>
                  <a:lnTo>
                    <a:pt x="261" y="42"/>
                  </a:lnTo>
                  <a:lnTo>
                    <a:pt x="249" y="32"/>
                  </a:lnTo>
                  <a:lnTo>
                    <a:pt x="236" y="23"/>
                  </a:lnTo>
                  <a:lnTo>
                    <a:pt x="223" y="16"/>
                  </a:lnTo>
                  <a:lnTo>
                    <a:pt x="209" y="10"/>
                  </a:lnTo>
                  <a:lnTo>
                    <a:pt x="194" y="6"/>
                  </a:lnTo>
                  <a:lnTo>
                    <a:pt x="180" y="3"/>
                  </a:lnTo>
                  <a:lnTo>
                    <a:pt x="165" y="0"/>
                  </a:lnTo>
                  <a:lnTo>
                    <a:pt x="150" y="0"/>
                  </a:lnTo>
                  <a:lnTo>
                    <a:pt x="136" y="1"/>
                  </a:lnTo>
                  <a:lnTo>
                    <a:pt x="121" y="4"/>
                  </a:lnTo>
                  <a:lnTo>
                    <a:pt x="107" y="8"/>
                  </a:lnTo>
                  <a:lnTo>
                    <a:pt x="92" y="14"/>
                  </a:lnTo>
                  <a:lnTo>
                    <a:pt x="78" y="21"/>
                  </a:lnTo>
                  <a:lnTo>
                    <a:pt x="65" y="31"/>
                  </a:lnTo>
                  <a:lnTo>
                    <a:pt x="52" y="41"/>
                  </a:lnTo>
                  <a:lnTo>
                    <a:pt x="41" y="51"/>
                  </a:lnTo>
                  <a:lnTo>
                    <a:pt x="32" y="63"/>
                  </a:lnTo>
                  <a:lnTo>
                    <a:pt x="23" y="76"/>
                  </a:lnTo>
                  <a:lnTo>
                    <a:pt x="15" y="89"/>
                  </a:lnTo>
                  <a:lnTo>
                    <a:pt x="10" y="104"/>
                  </a:lnTo>
                  <a:lnTo>
                    <a:pt x="6" y="118"/>
                  </a:lnTo>
                  <a:lnTo>
                    <a:pt x="2" y="133"/>
                  </a:lnTo>
                  <a:lnTo>
                    <a:pt x="0" y="147"/>
                  </a:lnTo>
                  <a:lnTo>
                    <a:pt x="0" y="162"/>
                  </a:lnTo>
                  <a:lnTo>
                    <a:pt x="1" y="176"/>
                  </a:lnTo>
                  <a:lnTo>
                    <a:pt x="4" y="191"/>
                  </a:lnTo>
                  <a:lnTo>
                    <a:pt x="8" y="206"/>
                  </a:lnTo>
                  <a:lnTo>
                    <a:pt x="14" y="220"/>
                  </a:lnTo>
                  <a:lnTo>
                    <a:pt x="21" y="234"/>
                  </a:lnTo>
                  <a:lnTo>
                    <a:pt x="31" y="247"/>
                  </a:lnTo>
                  <a:lnTo>
                    <a:pt x="40" y="260"/>
                  </a:lnTo>
                  <a:lnTo>
                    <a:pt x="51" y="271"/>
                  </a:lnTo>
                  <a:lnTo>
                    <a:pt x="63" y="280"/>
                  </a:lnTo>
                  <a:lnTo>
                    <a:pt x="76" y="289"/>
                  </a:lnTo>
                  <a:lnTo>
                    <a:pt x="89" y="297"/>
                  </a:lnTo>
                  <a:lnTo>
                    <a:pt x="103" y="302"/>
                  </a:lnTo>
                  <a:lnTo>
                    <a:pt x="117" y="308"/>
                  </a:lnTo>
                  <a:lnTo>
                    <a:pt x="133" y="310"/>
                  </a:lnTo>
                  <a:lnTo>
                    <a:pt x="147" y="312"/>
                  </a:lnTo>
                  <a:lnTo>
                    <a:pt x="162" y="312"/>
                  </a:lnTo>
                  <a:lnTo>
                    <a:pt x="176" y="311"/>
                  </a:lnTo>
                  <a:lnTo>
                    <a:pt x="191" y="309"/>
                  </a:lnTo>
                  <a:lnTo>
                    <a:pt x="205" y="304"/>
                  </a:lnTo>
                  <a:lnTo>
                    <a:pt x="221" y="298"/>
                  </a:lnTo>
                  <a:lnTo>
                    <a:pt x="234" y="291"/>
                  </a:lnTo>
                  <a:lnTo>
                    <a:pt x="247" y="282"/>
                  </a:lnTo>
                  <a:lnTo>
                    <a:pt x="260" y="272"/>
                  </a:lnTo>
                  <a:lnTo>
                    <a:pt x="270" y="261"/>
                  </a:lnTo>
                  <a:lnTo>
                    <a:pt x="280" y="249"/>
                  </a:lnTo>
                  <a:lnTo>
                    <a:pt x="289" y="236"/>
                  </a:lnTo>
                  <a:lnTo>
                    <a:pt x="297" y="223"/>
                  </a:lnTo>
                  <a:lnTo>
                    <a:pt x="302" y="209"/>
                  </a:lnTo>
                  <a:lnTo>
                    <a:pt x="306" y="195"/>
                  </a:lnTo>
                  <a:lnTo>
                    <a:pt x="310" y="180"/>
                  </a:lnTo>
                  <a:lnTo>
                    <a:pt x="312" y="165"/>
                  </a:lnTo>
                  <a:lnTo>
                    <a:pt x="312" y="150"/>
                  </a:lnTo>
                  <a:lnTo>
                    <a:pt x="311" y="136"/>
                  </a:lnTo>
                  <a:lnTo>
                    <a:pt x="308" y="121"/>
                  </a:lnTo>
                  <a:lnTo>
                    <a:pt x="304" y="107"/>
                  </a:lnTo>
                  <a:lnTo>
                    <a:pt x="298" y="93"/>
                  </a:lnTo>
                  <a:lnTo>
                    <a:pt x="291" y="79"/>
                  </a:lnTo>
                  <a:lnTo>
                    <a:pt x="281" y="66"/>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6" name="Freeform 32"/>
            <p:cNvSpPr>
              <a:spLocks/>
            </p:cNvSpPr>
            <p:nvPr/>
          </p:nvSpPr>
          <p:spPr bwMode="auto">
            <a:xfrm>
              <a:off x="4620629" y="3049395"/>
              <a:ext cx="44450" cy="46037"/>
            </a:xfrm>
            <a:custGeom>
              <a:avLst/>
              <a:gdLst/>
              <a:ahLst/>
              <a:cxnLst>
                <a:cxn ang="0">
                  <a:pos x="269" y="53"/>
                </a:cxn>
                <a:cxn ang="0">
                  <a:pos x="246" y="31"/>
                </a:cxn>
                <a:cxn ang="0">
                  <a:pos x="220" y="16"/>
                </a:cxn>
                <a:cxn ang="0">
                  <a:pos x="191" y="5"/>
                </a:cxn>
                <a:cxn ang="0">
                  <a:pos x="162" y="1"/>
                </a:cxn>
                <a:cxn ang="0">
                  <a:pos x="133" y="2"/>
                </a:cxn>
                <a:cxn ang="0">
                  <a:pos x="104" y="9"/>
                </a:cxn>
                <a:cxn ang="0">
                  <a:pos x="75" y="22"/>
                </a:cxn>
                <a:cxn ang="0">
                  <a:pos x="49" y="41"/>
                </a:cxn>
                <a:cxn ang="0">
                  <a:pos x="29" y="64"/>
                </a:cxn>
                <a:cxn ang="0">
                  <a:pos x="14" y="90"/>
                </a:cxn>
                <a:cxn ang="0">
                  <a:pos x="5" y="118"/>
                </a:cxn>
                <a:cxn ang="0">
                  <a:pos x="0" y="147"/>
                </a:cxn>
                <a:cxn ang="0">
                  <a:pos x="1" y="177"/>
                </a:cxn>
                <a:cxn ang="0">
                  <a:pos x="8" y="206"/>
                </a:cxn>
                <a:cxn ang="0">
                  <a:pos x="20" y="234"/>
                </a:cxn>
                <a:cxn ang="0">
                  <a:pos x="37" y="259"/>
                </a:cxn>
                <a:cxn ang="0">
                  <a:pos x="61" y="281"/>
                </a:cxn>
                <a:cxn ang="0">
                  <a:pos x="88" y="296"/>
                </a:cxn>
                <a:cxn ang="0">
                  <a:pos x="118" y="307"/>
                </a:cxn>
                <a:cxn ang="0">
                  <a:pos x="149" y="311"/>
                </a:cxn>
                <a:cxn ang="0">
                  <a:pos x="180" y="311"/>
                </a:cxn>
                <a:cxn ang="0">
                  <a:pos x="211" y="304"/>
                </a:cxn>
                <a:cxn ang="0">
                  <a:pos x="239" y="291"/>
                </a:cxn>
                <a:cxn ang="0">
                  <a:pos x="265" y="271"/>
                </a:cxn>
                <a:cxn ang="0">
                  <a:pos x="285" y="248"/>
                </a:cxn>
                <a:cxn ang="0">
                  <a:pos x="300" y="222"/>
                </a:cxn>
                <a:cxn ang="0">
                  <a:pos x="309" y="194"/>
                </a:cxn>
                <a:cxn ang="0">
                  <a:pos x="312" y="166"/>
                </a:cxn>
                <a:cxn ang="0">
                  <a:pos x="310" y="136"/>
                </a:cxn>
                <a:cxn ang="0">
                  <a:pos x="301" y="106"/>
                </a:cxn>
                <a:cxn ang="0">
                  <a:pos x="288" y="78"/>
                </a:cxn>
              </a:cxnLst>
              <a:rect l="0" t="0" r="r" b="b"/>
              <a:pathLst>
                <a:path w="312" h="312">
                  <a:moveTo>
                    <a:pt x="278" y="65"/>
                  </a:moveTo>
                  <a:lnTo>
                    <a:pt x="269" y="53"/>
                  </a:lnTo>
                  <a:lnTo>
                    <a:pt x="258" y="41"/>
                  </a:lnTo>
                  <a:lnTo>
                    <a:pt x="246" y="31"/>
                  </a:lnTo>
                  <a:lnTo>
                    <a:pt x="233" y="23"/>
                  </a:lnTo>
                  <a:lnTo>
                    <a:pt x="220" y="16"/>
                  </a:lnTo>
                  <a:lnTo>
                    <a:pt x="206" y="10"/>
                  </a:lnTo>
                  <a:lnTo>
                    <a:pt x="191" y="5"/>
                  </a:lnTo>
                  <a:lnTo>
                    <a:pt x="176" y="2"/>
                  </a:lnTo>
                  <a:lnTo>
                    <a:pt x="162" y="1"/>
                  </a:lnTo>
                  <a:lnTo>
                    <a:pt x="147" y="0"/>
                  </a:lnTo>
                  <a:lnTo>
                    <a:pt x="133" y="2"/>
                  </a:lnTo>
                  <a:lnTo>
                    <a:pt x="118" y="4"/>
                  </a:lnTo>
                  <a:lnTo>
                    <a:pt x="104" y="9"/>
                  </a:lnTo>
                  <a:lnTo>
                    <a:pt x="89" y="14"/>
                  </a:lnTo>
                  <a:lnTo>
                    <a:pt x="75" y="22"/>
                  </a:lnTo>
                  <a:lnTo>
                    <a:pt x="62" y="30"/>
                  </a:lnTo>
                  <a:lnTo>
                    <a:pt x="49" y="41"/>
                  </a:lnTo>
                  <a:lnTo>
                    <a:pt x="38" y="52"/>
                  </a:lnTo>
                  <a:lnTo>
                    <a:pt x="29" y="64"/>
                  </a:lnTo>
                  <a:lnTo>
                    <a:pt x="21" y="77"/>
                  </a:lnTo>
                  <a:lnTo>
                    <a:pt x="14" y="90"/>
                  </a:lnTo>
                  <a:lnTo>
                    <a:pt x="9" y="104"/>
                  </a:lnTo>
                  <a:lnTo>
                    <a:pt x="5" y="118"/>
                  </a:lnTo>
                  <a:lnTo>
                    <a:pt x="3" y="132"/>
                  </a:lnTo>
                  <a:lnTo>
                    <a:pt x="0" y="147"/>
                  </a:lnTo>
                  <a:lnTo>
                    <a:pt x="0" y="162"/>
                  </a:lnTo>
                  <a:lnTo>
                    <a:pt x="1" y="177"/>
                  </a:lnTo>
                  <a:lnTo>
                    <a:pt x="5" y="192"/>
                  </a:lnTo>
                  <a:lnTo>
                    <a:pt x="8" y="206"/>
                  </a:lnTo>
                  <a:lnTo>
                    <a:pt x="13" y="220"/>
                  </a:lnTo>
                  <a:lnTo>
                    <a:pt x="20" y="234"/>
                  </a:lnTo>
                  <a:lnTo>
                    <a:pt x="28" y="247"/>
                  </a:lnTo>
                  <a:lnTo>
                    <a:pt x="37" y="259"/>
                  </a:lnTo>
                  <a:lnTo>
                    <a:pt x="49" y="271"/>
                  </a:lnTo>
                  <a:lnTo>
                    <a:pt x="61" y="281"/>
                  </a:lnTo>
                  <a:lnTo>
                    <a:pt x="74" y="290"/>
                  </a:lnTo>
                  <a:lnTo>
                    <a:pt x="88" y="296"/>
                  </a:lnTo>
                  <a:lnTo>
                    <a:pt x="104" y="303"/>
                  </a:lnTo>
                  <a:lnTo>
                    <a:pt x="118" y="307"/>
                  </a:lnTo>
                  <a:lnTo>
                    <a:pt x="133" y="310"/>
                  </a:lnTo>
                  <a:lnTo>
                    <a:pt x="149" y="311"/>
                  </a:lnTo>
                  <a:lnTo>
                    <a:pt x="164" y="312"/>
                  </a:lnTo>
                  <a:lnTo>
                    <a:pt x="180" y="311"/>
                  </a:lnTo>
                  <a:lnTo>
                    <a:pt x="196" y="308"/>
                  </a:lnTo>
                  <a:lnTo>
                    <a:pt x="211" y="304"/>
                  </a:lnTo>
                  <a:lnTo>
                    <a:pt x="225" y="298"/>
                  </a:lnTo>
                  <a:lnTo>
                    <a:pt x="239" y="291"/>
                  </a:lnTo>
                  <a:lnTo>
                    <a:pt x="252" y="282"/>
                  </a:lnTo>
                  <a:lnTo>
                    <a:pt x="265" y="271"/>
                  </a:lnTo>
                  <a:lnTo>
                    <a:pt x="276" y="260"/>
                  </a:lnTo>
                  <a:lnTo>
                    <a:pt x="285" y="248"/>
                  </a:lnTo>
                  <a:lnTo>
                    <a:pt x="294" y="235"/>
                  </a:lnTo>
                  <a:lnTo>
                    <a:pt x="300" y="222"/>
                  </a:lnTo>
                  <a:lnTo>
                    <a:pt x="305" y="209"/>
                  </a:lnTo>
                  <a:lnTo>
                    <a:pt x="309" y="194"/>
                  </a:lnTo>
                  <a:lnTo>
                    <a:pt x="311" y="180"/>
                  </a:lnTo>
                  <a:lnTo>
                    <a:pt x="312" y="166"/>
                  </a:lnTo>
                  <a:lnTo>
                    <a:pt x="312" y="151"/>
                  </a:lnTo>
                  <a:lnTo>
                    <a:pt x="310" y="136"/>
                  </a:lnTo>
                  <a:lnTo>
                    <a:pt x="307" y="121"/>
                  </a:lnTo>
                  <a:lnTo>
                    <a:pt x="301" y="106"/>
                  </a:lnTo>
                  <a:lnTo>
                    <a:pt x="296" y="92"/>
                  </a:lnTo>
                  <a:lnTo>
                    <a:pt x="288" y="78"/>
                  </a:lnTo>
                  <a:lnTo>
                    <a:pt x="278" y="65"/>
                  </a:lnTo>
                  <a:close/>
                </a:path>
              </a:pathLst>
            </a:custGeom>
            <a:solidFill>
              <a:srgbClr val="00A539"/>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7" name="Freeform 33"/>
            <p:cNvSpPr>
              <a:spLocks/>
            </p:cNvSpPr>
            <p:nvPr/>
          </p:nvSpPr>
          <p:spPr bwMode="auto">
            <a:xfrm>
              <a:off x="4622216" y="3978082"/>
              <a:ext cx="125412" cy="127000"/>
            </a:xfrm>
            <a:custGeom>
              <a:avLst/>
              <a:gdLst/>
              <a:ahLst/>
              <a:cxnLst>
                <a:cxn ang="0">
                  <a:pos x="503" y="0"/>
                </a:cxn>
                <a:cxn ang="0">
                  <a:pos x="546" y="338"/>
                </a:cxn>
                <a:cxn ang="0">
                  <a:pos x="876" y="399"/>
                </a:cxn>
                <a:cxn ang="0">
                  <a:pos x="572" y="547"/>
                </a:cxn>
                <a:cxn ang="0">
                  <a:pos x="607" y="884"/>
                </a:cxn>
                <a:cxn ang="0">
                  <a:pos x="381" y="633"/>
                </a:cxn>
                <a:cxn ang="0">
                  <a:pos x="70" y="772"/>
                </a:cxn>
                <a:cxn ang="0">
                  <a:pos x="234" y="477"/>
                </a:cxn>
                <a:cxn ang="0">
                  <a:pos x="0" y="226"/>
                </a:cxn>
                <a:cxn ang="0">
                  <a:pos x="338" y="295"/>
                </a:cxn>
                <a:cxn ang="0">
                  <a:pos x="503" y="0"/>
                </a:cxn>
              </a:cxnLst>
              <a:rect l="0" t="0" r="r" b="b"/>
              <a:pathLst>
                <a:path w="876" h="884">
                  <a:moveTo>
                    <a:pt x="503" y="0"/>
                  </a:moveTo>
                  <a:lnTo>
                    <a:pt x="546" y="338"/>
                  </a:lnTo>
                  <a:lnTo>
                    <a:pt x="876" y="399"/>
                  </a:lnTo>
                  <a:lnTo>
                    <a:pt x="572" y="547"/>
                  </a:lnTo>
                  <a:lnTo>
                    <a:pt x="607" y="884"/>
                  </a:lnTo>
                  <a:lnTo>
                    <a:pt x="381" y="633"/>
                  </a:lnTo>
                  <a:lnTo>
                    <a:pt x="70" y="772"/>
                  </a:lnTo>
                  <a:lnTo>
                    <a:pt x="234" y="477"/>
                  </a:lnTo>
                  <a:lnTo>
                    <a:pt x="0" y="226"/>
                  </a:lnTo>
                  <a:lnTo>
                    <a:pt x="338" y="295"/>
                  </a:lnTo>
                  <a:lnTo>
                    <a:pt x="503"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8" name="Freeform 34"/>
            <p:cNvSpPr>
              <a:spLocks/>
            </p:cNvSpPr>
            <p:nvPr/>
          </p:nvSpPr>
          <p:spPr bwMode="auto">
            <a:xfrm>
              <a:off x="4177716" y="3416107"/>
              <a:ext cx="80962" cy="80962"/>
            </a:xfrm>
            <a:custGeom>
              <a:avLst/>
              <a:gdLst/>
              <a:ahLst/>
              <a:cxnLst>
                <a:cxn ang="0">
                  <a:pos x="139" y="0"/>
                </a:cxn>
                <a:cxn ang="0">
                  <a:pos x="304" y="113"/>
                </a:cxn>
                <a:cxn ang="0">
                  <a:pos x="495" y="43"/>
                </a:cxn>
                <a:cxn ang="0">
                  <a:pos x="434" y="234"/>
                </a:cxn>
                <a:cxn ang="0">
                  <a:pos x="565" y="382"/>
                </a:cxn>
                <a:cxn ang="0">
                  <a:pos x="365" y="391"/>
                </a:cxn>
                <a:cxn ang="0">
                  <a:pos x="261" y="555"/>
                </a:cxn>
                <a:cxn ang="0">
                  <a:pos x="191" y="373"/>
                </a:cxn>
                <a:cxn ang="0">
                  <a:pos x="0" y="321"/>
                </a:cxn>
                <a:cxn ang="0">
                  <a:pos x="157" y="200"/>
                </a:cxn>
                <a:cxn ang="0">
                  <a:pos x="139" y="0"/>
                </a:cxn>
              </a:cxnLst>
              <a:rect l="0" t="0" r="r" b="b"/>
              <a:pathLst>
                <a:path w="565" h="555">
                  <a:moveTo>
                    <a:pt x="139" y="0"/>
                  </a:moveTo>
                  <a:lnTo>
                    <a:pt x="304" y="113"/>
                  </a:lnTo>
                  <a:lnTo>
                    <a:pt x="495" y="43"/>
                  </a:lnTo>
                  <a:lnTo>
                    <a:pt x="434" y="234"/>
                  </a:lnTo>
                  <a:lnTo>
                    <a:pt x="565" y="382"/>
                  </a:lnTo>
                  <a:lnTo>
                    <a:pt x="365" y="391"/>
                  </a:lnTo>
                  <a:lnTo>
                    <a:pt x="261" y="555"/>
                  </a:lnTo>
                  <a:lnTo>
                    <a:pt x="191" y="373"/>
                  </a:lnTo>
                  <a:lnTo>
                    <a:pt x="0" y="321"/>
                  </a:lnTo>
                  <a:lnTo>
                    <a:pt x="157" y="200"/>
                  </a:lnTo>
                  <a:lnTo>
                    <a:pt x="139"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59" name="Freeform 35"/>
            <p:cNvSpPr>
              <a:spLocks/>
            </p:cNvSpPr>
            <p:nvPr/>
          </p:nvSpPr>
          <p:spPr bwMode="auto">
            <a:xfrm>
              <a:off x="4358691" y="3781232"/>
              <a:ext cx="101600" cy="106362"/>
            </a:xfrm>
            <a:custGeom>
              <a:avLst/>
              <a:gdLst/>
              <a:ahLst/>
              <a:cxnLst>
                <a:cxn ang="0">
                  <a:pos x="434" y="0"/>
                </a:cxn>
                <a:cxn ang="0">
                  <a:pos x="477" y="261"/>
                </a:cxn>
                <a:cxn ang="0">
                  <a:pos x="703" y="373"/>
                </a:cxn>
                <a:cxn ang="0">
                  <a:pos x="477" y="486"/>
                </a:cxn>
                <a:cxn ang="0">
                  <a:pos x="442" y="738"/>
                </a:cxn>
                <a:cxn ang="0">
                  <a:pos x="261" y="555"/>
                </a:cxn>
                <a:cxn ang="0">
                  <a:pos x="9" y="607"/>
                </a:cxn>
                <a:cxn ang="0">
                  <a:pos x="122" y="373"/>
                </a:cxn>
                <a:cxn ang="0">
                  <a:pos x="0" y="148"/>
                </a:cxn>
                <a:cxn ang="0">
                  <a:pos x="261" y="191"/>
                </a:cxn>
                <a:cxn ang="0">
                  <a:pos x="434" y="0"/>
                </a:cxn>
              </a:cxnLst>
              <a:rect l="0" t="0" r="r" b="b"/>
              <a:pathLst>
                <a:path w="703" h="738">
                  <a:moveTo>
                    <a:pt x="434" y="0"/>
                  </a:moveTo>
                  <a:lnTo>
                    <a:pt x="477" y="261"/>
                  </a:lnTo>
                  <a:lnTo>
                    <a:pt x="703" y="373"/>
                  </a:lnTo>
                  <a:lnTo>
                    <a:pt x="477" y="486"/>
                  </a:lnTo>
                  <a:lnTo>
                    <a:pt x="442" y="738"/>
                  </a:lnTo>
                  <a:lnTo>
                    <a:pt x="261" y="555"/>
                  </a:lnTo>
                  <a:lnTo>
                    <a:pt x="9" y="607"/>
                  </a:lnTo>
                  <a:lnTo>
                    <a:pt x="122" y="373"/>
                  </a:lnTo>
                  <a:lnTo>
                    <a:pt x="0" y="148"/>
                  </a:lnTo>
                  <a:lnTo>
                    <a:pt x="261" y="191"/>
                  </a:lnTo>
                  <a:lnTo>
                    <a:pt x="434" y="0"/>
                  </a:lnTo>
                  <a:close/>
                </a:path>
              </a:pathLst>
            </a:custGeom>
            <a:solidFill>
              <a:srgbClr val="00A7E6"/>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0" name="Freeform 36"/>
            <p:cNvSpPr>
              <a:spLocks/>
            </p:cNvSpPr>
            <p:nvPr/>
          </p:nvSpPr>
          <p:spPr bwMode="auto">
            <a:xfrm>
              <a:off x="4260266" y="3795520"/>
              <a:ext cx="61912" cy="61912"/>
            </a:xfrm>
            <a:custGeom>
              <a:avLst/>
              <a:gdLst/>
              <a:ahLst/>
              <a:cxnLst>
                <a:cxn ang="0">
                  <a:pos x="173" y="0"/>
                </a:cxn>
                <a:cxn ang="0">
                  <a:pos x="268" y="113"/>
                </a:cxn>
                <a:cxn ang="0">
                  <a:pos x="425" y="95"/>
                </a:cxn>
                <a:cxn ang="0">
                  <a:pos x="338" y="226"/>
                </a:cxn>
                <a:cxn ang="0">
                  <a:pos x="399" y="364"/>
                </a:cxn>
                <a:cxn ang="0">
                  <a:pos x="260" y="329"/>
                </a:cxn>
                <a:cxn ang="0">
                  <a:pos x="147" y="424"/>
                </a:cxn>
                <a:cxn ang="0">
                  <a:pos x="130" y="277"/>
                </a:cxn>
                <a:cxn ang="0">
                  <a:pos x="0" y="200"/>
                </a:cxn>
                <a:cxn ang="0">
                  <a:pos x="138" y="148"/>
                </a:cxn>
                <a:cxn ang="0">
                  <a:pos x="173" y="0"/>
                </a:cxn>
              </a:cxnLst>
              <a:rect l="0" t="0" r="r" b="b"/>
              <a:pathLst>
                <a:path w="425" h="424">
                  <a:moveTo>
                    <a:pt x="173" y="0"/>
                  </a:moveTo>
                  <a:lnTo>
                    <a:pt x="268" y="113"/>
                  </a:lnTo>
                  <a:lnTo>
                    <a:pt x="425" y="95"/>
                  </a:lnTo>
                  <a:lnTo>
                    <a:pt x="338" y="226"/>
                  </a:lnTo>
                  <a:lnTo>
                    <a:pt x="399" y="364"/>
                  </a:lnTo>
                  <a:lnTo>
                    <a:pt x="260" y="329"/>
                  </a:lnTo>
                  <a:lnTo>
                    <a:pt x="147" y="424"/>
                  </a:lnTo>
                  <a:lnTo>
                    <a:pt x="130" y="277"/>
                  </a:lnTo>
                  <a:lnTo>
                    <a:pt x="0" y="200"/>
                  </a:lnTo>
                  <a:lnTo>
                    <a:pt x="138" y="148"/>
                  </a:lnTo>
                  <a:lnTo>
                    <a:pt x="173" y="0"/>
                  </a:lnTo>
                  <a:close/>
                </a:path>
              </a:pathLst>
            </a:custGeom>
            <a:solidFill>
              <a:srgbClr val="832B7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1" name="Freeform 37"/>
            <p:cNvSpPr>
              <a:spLocks/>
            </p:cNvSpPr>
            <p:nvPr/>
          </p:nvSpPr>
          <p:spPr bwMode="auto">
            <a:xfrm>
              <a:off x="4641266" y="3114482"/>
              <a:ext cx="111125" cy="115887"/>
            </a:xfrm>
            <a:custGeom>
              <a:avLst/>
              <a:gdLst/>
              <a:ahLst/>
              <a:cxnLst>
                <a:cxn ang="0">
                  <a:pos x="478" y="0"/>
                </a:cxn>
                <a:cxn ang="0">
                  <a:pos x="521" y="277"/>
                </a:cxn>
                <a:cxn ang="0">
                  <a:pos x="773" y="398"/>
                </a:cxn>
                <a:cxn ang="0">
                  <a:pos x="521" y="529"/>
                </a:cxn>
                <a:cxn ang="0">
                  <a:pos x="478" y="807"/>
                </a:cxn>
                <a:cxn ang="0">
                  <a:pos x="278" y="598"/>
                </a:cxn>
                <a:cxn ang="0">
                  <a:pos x="0" y="650"/>
                </a:cxn>
                <a:cxn ang="0">
                  <a:pos x="130" y="398"/>
                </a:cxn>
                <a:cxn ang="0">
                  <a:pos x="0" y="147"/>
                </a:cxn>
                <a:cxn ang="0">
                  <a:pos x="287" y="199"/>
                </a:cxn>
                <a:cxn ang="0">
                  <a:pos x="478" y="0"/>
                </a:cxn>
              </a:cxnLst>
              <a:rect l="0" t="0" r="r" b="b"/>
              <a:pathLst>
                <a:path w="773" h="807">
                  <a:moveTo>
                    <a:pt x="478" y="0"/>
                  </a:moveTo>
                  <a:lnTo>
                    <a:pt x="521" y="277"/>
                  </a:lnTo>
                  <a:lnTo>
                    <a:pt x="773" y="398"/>
                  </a:lnTo>
                  <a:lnTo>
                    <a:pt x="521" y="529"/>
                  </a:lnTo>
                  <a:lnTo>
                    <a:pt x="478" y="807"/>
                  </a:lnTo>
                  <a:lnTo>
                    <a:pt x="278" y="598"/>
                  </a:lnTo>
                  <a:lnTo>
                    <a:pt x="0" y="650"/>
                  </a:lnTo>
                  <a:lnTo>
                    <a:pt x="130" y="398"/>
                  </a:lnTo>
                  <a:lnTo>
                    <a:pt x="0" y="147"/>
                  </a:lnTo>
                  <a:lnTo>
                    <a:pt x="287" y="199"/>
                  </a:lnTo>
                  <a:lnTo>
                    <a:pt x="478" y="0"/>
                  </a:lnTo>
                  <a:close/>
                </a:path>
              </a:pathLst>
            </a:custGeom>
            <a:solidFill>
              <a:srgbClr val="832B7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2" name="Freeform 38"/>
            <p:cNvSpPr>
              <a:spLocks/>
            </p:cNvSpPr>
            <p:nvPr/>
          </p:nvSpPr>
          <p:spPr bwMode="auto">
            <a:xfrm>
              <a:off x="4674604" y="3732020"/>
              <a:ext cx="100012" cy="101600"/>
            </a:xfrm>
            <a:custGeom>
              <a:avLst/>
              <a:gdLst/>
              <a:ahLst/>
              <a:cxnLst>
                <a:cxn ang="0">
                  <a:pos x="478" y="0"/>
                </a:cxn>
                <a:cxn ang="0">
                  <a:pos x="486" y="252"/>
                </a:cxn>
                <a:cxn ang="0">
                  <a:pos x="694" y="382"/>
                </a:cxn>
                <a:cxn ang="0">
                  <a:pos x="460" y="469"/>
                </a:cxn>
                <a:cxn ang="0">
                  <a:pos x="399" y="703"/>
                </a:cxn>
                <a:cxn ang="0">
                  <a:pos x="252" y="512"/>
                </a:cxn>
                <a:cxn ang="0">
                  <a:pos x="0" y="530"/>
                </a:cxn>
                <a:cxn ang="0">
                  <a:pos x="139" y="321"/>
                </a:cxn>
                <a:cxn ang="0">
                  <a:pos x="52" y="96"/>
                </a:cxn>
                <a:cxn ang="0">
                  <a:pos x="286" y="156"/>
                </a:cxn>
                <a:cxn ang="0">
                  <a:pos x="478" y="0"/>
                </a:cxn>
              </a:cxnLst>
              <a:rect l="0" t="0" r="r" b="b"/>
              <a:pathLst>
                <a:path w="694" h="703">
                  <a:moveTo>
                    <a:pt x="478" y="0"/>
                  </a:moveTo>
                  <a:lnTo>
                    <a:pt x="486" y="252"/>
                  </a:lnTo>
                  <a:lnTo>
                    <a:pt x="694" y="382"/>
                  </a:lnTo>
                  <a:lnTo>
                    <a:pt x="460" y="469"/>
                  </a:lnTo>
                  <a:lnTo>
                    <a:pt x="399" y="703"/>
                  </a:lnTo>
                  <a:lnTo>
                    <a:pt x="252" y="512"/>
                  </a:lnTo>
                  <a:lnTo>
                    <a:pt x="0" y="530"/>
                  </a:lnTo>
                  <a:lnTo>
                    <a:pt x="139" y="321"/>
                  </a:lnTo>
                  <a:lnTo>
                    <a:pt x="52" y="96"/>
                  </a:lnTo>
                  <a:lnTo>
                    <a:pt x="286" y="156"/>
                  </a:lnTo>
                  <a:lnTo>
                    <a:pt x="478" y="0"/>
                  </a:lnTo>
                  <a:close/>
                </a:path>
              </a:pathLst>
            </a:custGeom>
            <a:solidFill>
              <a:srgbClr val="DF2B81"/>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3" name="Freeform 39"/>
            <p:cNvSpPr>
              <a:spLocks noEditPoints="1"/>
            </p:cNvSpPr>
            <p:nvPr/>
          </p:nvSpPr>
          <p:spPr bwMode="auto">
            <a:xfrm>
              <a:off x="4296779" y="2881120"/>
              <a:ext cx="128587" cy="155575"/>
            </a:xfrm>
            <a:custGeom>
              <a:avLst/>
              <a:gdLst/>
              <a:ahLst/>
              <a:cxnLst>
                <a:cxn ang="0">
                  <a:pos x="666" y="958"/>
                </a:cxn>
                <a:cxn ang="0">
                  <a:pos x="473" y="937"/>
                </a:cxn>
                <a:cxn ang="0">
                  <a:pos x="302" y="851"/>
                </a:cxn>
                <a:cxn ang="0">
                  <a:pos x="175" y="700"/>
                </a:cxn>
                <a:cxn ang="0">
                  <a:pos x="159" y="885"/>
                </a:cxn>
                <a:cxn ang="0">
                  <a:pos x="356" y="1026"/>
                </a:cxn>
                <a:cxn ang="0">
                  <a:pos x="590" y="1081"/>
                </a:cxn>
                <a:cxn ang="0">
                  <a:pos x="833" y="1041"/>
                </a:cxn>
                <a:cxn ang="0">
                  <a:pos x="136" y="602"/>
                </a:cxn>
                <a:cxn ang="0">
                  <a:pos x="126" y="447"/>
                </a:cxn>
                <a:cxn ang="0">
                  <a:pos x="175" y="305"/>
                </a:cxn>
                <a:cxn ang="0">
                  <a:pos x="276" y="190"/>
                </a:cxn>
                <a:cxn ang="0">
                  <a:pos x="217" y="84"/>
                </a:cxn>
                <a:cxn ang="0">
                  <a:pos x="81" y="227"/>
                </a:cxn>
                <a:cxn ang="0">
                  <a:pos x="9" y="409"/>
                </a:cxn>
                <a:cxn ang="0">
                  <a:pos x="10" y="608"/>
                </a:cxn>
                <a:cxn ang="0">
                  <a:pos x="102" y="704"/>
                </a:cxn>
                <a:cxn ang="0">
                  <a:pos x="429" y="124"/>
                </a:cxn>
                <a:cxn ang="0">
                  <a:pos x="544" y="132"/>
                </a:cxn>
                <a:cxn ang="0">
                  <a:pos x="651" y="176"/>
                </a:cxn>
                <a:cxn ang="0">
                  <a:pos x="730" y="262"/>
                </a:cxn>
                <a:cxn ang="0">
                  <a:pos x="798" y="147"/>
                </a:cxn>
                <a:cxn ang="0">
                  <a:pos x="669" y="46"/>
                </a:cxn>
                <a:cxn ang="0">
                  <a:pos x="513" y="2"/>
                </a:cxn>
                <a:cxn ang="0">
                  <a:pos x="347" y="20"/>
                </a:cxn>
                <a:cxn ang="0">
                  <a:pos x="744" y="287"/>
                </a:cxn>
                <a:cxn ang="0">
                  <a:pos x="767" y="420"/>
                </a:cxn>
                <a:cxn ang="0">
                  <a:pos x="726" y="522"/>
                </a:cxn>
                <a:cxn ang="0">
                  <a:pos x="641" y="599"/>
                </a:cxn>
                <a:cxn ang="0">
                  <a:pos x="791" y="631"/>
                </a:cxn>
                <a:cxn ang="0">
                  <a:pos x="863" y="518"/>
                </a:cxn>
                <a:cxn ang="0">
                  <a:pos x="889" y="387"/>
                </a:cxn>
                <a:cxn ang="0">
                  <a:pos x="865" y="251"/>
                </a:cxn>
                <a:cxn ang="0">
                  <a:pos x="608" y="609"/>
                </a:cxn>
                <a:cxn ang="0">
                  <a:pos x="479" y="593"/>
                </a:cxn>
                <a:cxn ang="0">
                  <a:pos x="309" y="586"/>
                </a:cxn>
                <a:cxn ang="0">
                  <a:pos x="382" y="671"/>
                </a:cxn>
                <a:cxn ang="0">
                  <a:pos x="481" y="721"/>
                </a:cxn>
                <a:cxn ang="0">
                  <a:pos x="593" y="731"/>
                </a:cxn>
                <a:cxn ang="0">
                  <a:pos x="641" y="599"/>
                </a:cxn>
                <a:cxn ang="0">
                  <a:pos x="397" y="470"/>
                </a:cxn>
                <a:cxn ang="0">
                  <a:pos x="428" y="380"/>
                </a:cxn>
                <a:cxn ang="0">
                  <a:pos x="382" y="263"/>
                </a:cxn>
                <a:cxn ang="0">
                  <a:pos x="316" y="332"/>
                </a:cxn>
                <a:cxn ang="0">
                  <a:pos x="282" y="420"/>
                </a:cxn>
                <a:cxn ang="0">
                  <a:pos x="282" y="515"/>
                </a:cxn>
                <a:cxn ang="0">
                  <a:pos x="354" y="547"/>
                </a:cxn>
                <a:cxn ang="0">
                  <a:pos x="517" y="342"/>
                </a:cxn>
                <a:cxn ang="0">
                  <a:pos x="578" y="376"/>
                </a:cxn>
                <a:cxn ang="0">
                  <a:pos x="626" y="261"/>
                </a:cxn>
                <a:cxn ang="0">
                  <a:pos x="475" y="225"/>
                </a:cxn>
                <a:cxn ang="0">
                  <a:pos x="589" y="391"/>
                </a:cxn>
                <a:cxn ang="0">
                  <a:pos x="589" y="434"/>
                </a:cxn>
                <a:cxn ang="0">
                  <a:pos x="630" y="565"/>
                </a:cxn>
                <a:cxn ang="0">
                  <a:pos x="707" y="456"/>
                </a:cxn>
                <a:cxn ang="0">
                  <a:pos x="589" y="391"/>
                </a:cxn>
                <a:cxn ang="0">
                  <a:pos x="413" y="518"/>
                </a:cxn>
                <a:cxn ang="0">
                  <a:pos x="508" y="589"/>
                </a:cxn>
                <a:cxn ang="0">
                  <a:pos x="563" y="469"/>
                </a:cxn>
                <a:cxn ang="0">
                  <a:pos x="454" y="329"/>
                </a:cxn>
                <a:cxn ang="0">
                  <a:pos x="394" y="413"/>
                </a:cxn>
                <a:cxn ang="0">
                  <a:pos x="511" y="452"/>
                </a:cxn>
              </a:cxnLst>
              <a:rect l="0" t="0" r="r" b="b"/>
              <a:pathLst>
                <a:path w="892" h="1081">
                  <a:moveTo>
                    <a:pt x="840" y="912"/>
                  </a:moveTo>
                  <a:lnTo>
                    <a:pt x="816" y="922"/>
                  </a:lnTo>
                  <a:lnTo>
                    <a:pt x="791" y="932"/>
                  </a:lnTo>
                  <a:lnTo>
                    <a:pt x="766" y="939"/>
                  </a:lnTo>
                  <a:lnTo>
                    <a:pt x="741" y="946"/>
                  </a:lnTo>
                  <a:lnTo>
                    <a:pt x="716" y="951"/>
                  </a:lnTo>
                  <a:lnTo>
                    <a:pt x="691" y="955"/>
                  </a:lnTo>
                  <a:lnTo>
                    <a:pt x="666" y="958"/>
                  </a:lnTo>
                  <a:lnTo>
                    <a:pt x="642" y="960"/>
                  </a:lnTo>
                  <a:lnTo>
                    <a:pt x="617" y="960"/>
                  </a:lnTo>
                  <a:lnTo>
                    <a:pt x="592" y="959"/>
                  </a:lnTo>
                  <a:lnTo>
                    <a:pt x="568" y="957"/>
                  </a:lnTo>
                  <a:lnTo>
                    <a:pt x="543" y="953"/>
                  </a:lnTo>
                  <a:lnTo>
                    <a:pt x="519" y="949"/>
                  </a:lnTo>
                  <a:lnTo>
                    <a:pt x="495" y="944"/>
                  </a:lnTo>
                  <a:lnTo>
                    <a:pt x="473" y="937"/>
                  </a:lnTo>
                  <a:lnTo>
                    <a:pt x="450" y="929"/>
                  </a:lnTo>
                  <a:lnTo>
                    <a:pt x="427" y="922"/>
                  </a:lnTo>
                  <a:lnTo>
                    <a:pt x="405" y="913"/>
                  </a:lnTo>
                  <a:lnTo>
                    <a:pt x="384" y="903"/>
                  </a:lnTo>
                  <a:lnTo>
                    <a:pt x="362" y="893"/>
                  </a:lnTo>
                  <a:lnTo>
                    <a:pt x="341" y="879"/>
                  </a:lnTo>
                  <a:lnTo>
                    <a:pt x="322" y="866"/>
                  </a:lnTo>
                  <a:lnTo>
                    <a:pt x="302" y="851"/>
                  </a:lnTo>
                  <a:lnTo>
                    <a:pt x="284" y="836"/>
                  </a:lnTo>
                  <a:lnTo>
                    <a:pt x="265" y="819"/>
                  </a:lnTo>
                  <a:lnTo>
                    <a:pt x="249" y="801"/>
                  </a:lnTo>
                  <a:lnTo>
                    <a:pt x="233" y="783"/>
                  </a:lnTo>
                  <a:lnTo>
                    <a:pt x="216" y="763"/>
                  </a:lnTo>
                  <a:lnTo>
                    <a:pt x="202" y="743"/>
                  </a:lnTo>
                  <a:lnTo>
                    <a:pt x="188" y="722"/>
                  </a:lnTo>
                  <a:lnTo>
                    <a:pt x="175" y="700"/>
                  </a:lnTo>
                  <a:lnTo>
                    <a:pt x="163" y="678"/>
                  </a:lnTo>
                  <a:lnTo>
                    <a:pt x="50" y="730"/>
                  </a:lnTo>
                  <a:lnTo>
                    <a:pt x="65" y="758"/>
                  </a:lnTo>
                  <a:lnTo>
                    <a:pt x="82" y="786"/>
                  </a:lnTo>
                  <a:lnTo>
                    <a:pt x="100" y="812"/>
                  </a:lnTo>
                  <a:lnTo>
                    <a:pt x="119" y="838"/>
                  </a:lnTo>
                  <a:lnTo>
                    <a:pt x="138" y="862"/>
                  </a:lnTo>
                  <a:lnTo>
                    <a:pt x="159" y="885"/>
                  </a:lnTo>
                  <a:lnTo>
                    <a:pt x="182" y="907"/>
                  </a:lnTo>
                  <a:lnTo>
                    <a:pt x="204" y="928"/>
                  </a:lnTo>
                  <a:lnTo>
                    <a:pt x="227" y="948"/>
                  </a:lnTo>
                  <a:lnTo>
                    <a:pt x="252" y="965"/>
                  </a:lnTo>
                  <a:lnTo>
                    <a:pt x="277" y="983"/>
                  </a:lnTo>
                  <a:lnTo>
                    <a:pt x="303" y="999"/>
                  </a:lnTo>
                  <a:lnTo>
                    <a:pt x="329" y="1013"/>
                  </a:lnTo>
                  <a:lnTo>
                    <a:pt x="356" y="1026"/>
                  </a:lnTo>
                  <a:lnTo>
                    <a:pt x="385" y="1038"/>
                  </a:lnTo>
                  <a:lnTo>
                    <a:pt x="413" y="1048"/>
                  </a:lnTo>
                  <a:lnTo>
                    <a:pt x="441" y="1058"/>
                  </a:lnTo>
                  <a:lnTo>
                    <a:pt x="470" y="1065"/>
                  </a:lnTo>
                  <a:lnTo>
                    <a:pt x="500" y="1072"/>
                  </a:lnTo>
                  <a:lnTo>
                    <a:pt x="530" y="1076"/>
                  </a:lnTo>
                  <a:lnTo>
                    <a:pt x="559" y="1079"/>
                  </a:lnTo>
                  <a:lnTo>
                    <a:pt x="590" y="1081"/>
                  </a:lnTo>
                  <a:lnTo>
                    <a:pt x="620" y="1081"/>
                  </a:lnTo>
                  <a:lnTo>
                    <a:pt x="651" y="1080"/>
                  </a:lnTo>
                  <a:lnTo>
                    <a:pt x="681" y="1078"/>
                  </a:lnTo>
                  <a:lnTo>
                    <a:pt x="711" y="1074"/>
                  </a:lnTo>
                  <a:lnTo>
                    <a:pt x="742" y="1068"/>
                  </a:lnTo>
                  <a:lnTo>
                    <a:pt x="772" y="1061"/>
                  </a:lnTo>
                  <a:lnTo>
                    <a:pt x="803" y="1052"/>
                  </a:lnTo>
                  <a:lnTo>
                    <a:pt x="833" y="1041"/>
                  </a:lnTo>
                  <a:lnTo>
                    <a:pt x="862" y="1029"/>
                  </a:lnTo>
                  <a:lnTo>
                    <a:pt x="892" y="1015"/>
                  </a:lnTo>
                  <a:lnTo>
                    <a:pt x="840" y="912"/>
                  </a:lnTo>
                  <a:close/>
                  <a:moveTo>
                    <a:pt x="163" y="678"/>
                  </a:moveTo>
                  <a:lnTo>
                    <a:pt x="155" y="659"/>
                  </a:lnTo>
                  <a:lnTo>
                    <a:pt x="148" y="640"/>
                  </a:lnTo>
                  <a:lnTo>
                    <a:pt x="141" y="621"/>
                  </a:lnTo>
                  <a:lnTo>
                    <a:pt x="136" y="602"/>
                  </a:lnTo>
                  <a:lnTo>
                    <a:pt x="131" y="582"/>
                  </a:lnTo>
                  <a:lnTo>
                    <a:pt x="127" y="562"/>
                  </a:lnTo>
                  <a:lnTo>
                    <a:pt x="125" y="543"/>
                  </a:lnTo>
                  <a:lnTo>
                    <a:pt x="123" y="524"/>
                  </a:lnTo>
                  <a:lnTo>
                    <a:pt x="123" y="505"/>
                  </a:lnTo>
                  <a:lnTo>
                    <a:pt x="123" y="485"/>
                  </a:lnTo>
                  <a:lnTo>
                    <a:pt x="124" y="467"/>
                  </a:lnTo>
                  <a:lnTo>
                    <a:pt x="126" y="447"/>
                  </a:lnTo>
                  <a:lnTo>
                    <a:pt x="130" y="429"/>
                  </a:lnTo>
                  <a:lnTo>
                    <a:pt x="134" y="411"/>
                  </a:lnTo>
                  <a:lnTo>
                    <a:pt x="138" y="392"/>
                  </a:lnTo>
                  <a:lnTo>
                    <a:pt x="144" y="374"/>
                  </a:lnTo>
                  <a:lnTo>
                    <a:pt x="150" y="356"/>
                  </a:lnTo>
                  <a:lnTo>
                    <a:pt x="158" y="339"/>
                  </a:lnTo>
                  <a:lnTo>
                    <a:pt x="165" y="321"/>
                  </a:lnTo>
                  <a:lnTo>
                    <a:pt x="175" y="305"/>
                  </a:lnTo>
                  <a:lnTo>
                    <a:pt x="185" y="289"/>
                  </a:lnTo>
                  <a:lnTo>
                    <a:pt x="196" y="274"/>
                  </a:lnTo>
                  <a:lnTo>
                    <a:pt x="207" y="257"/>
                  </a:lnTo>
                  <a:lnTo>
                    <a:pt x="220" y="243"/>
                  </a:lnTo>
                  <a:lnTo>
                    <a:pt x="233" y="229"/>
                  </a:lnTo>
                  <a:lnTo>
                    <a:pt x="247" y="215"/>
                  </a:lnTo>
                  <a:lnTo>
                    <a:pt x="261" y="203"/>
                  </a:lnTo>
                  <a:lnTo>
                    <a:pt x="276" y="190"/>
                  </a:lnTo>
                  <a:lnTo>
                    <a:pt x="292" y="179"/>
                  </a:lnTo>
                  <a:lnTo>
                    <a:pt x="310" y="167"/>
                  </a:lnTo>
                  <a:lnTo>
                    <a:pt x="327" y="158"/>
                  </a:lnTo>
                  <a:lnTo>
                    <a:pt x="346" y="148"/>
                  </a:lnTo>
                  <a:lnTo>
                    <a:pt x="285" y="45"/>
                  </a:lnTo>
                  <a:lnTo>
                    <a:pt x="262" y="57"/>
                  </a:lnTo>
                  <a:lnTo>
                    <a:pt x="239" y="70"/>
                  </a:lnTo>
                  <a:lnTo>
                    <a:pt x="217" y="84"/>
                  </a:lnTo>
                  <a:lnTo>
                    <a:pt x="198" y="98"/>
                  </a:lnTo>
                  <a:lnTo>
                    <a:pt x="178" y="114"/>
                  </a:lnTo>
                  <a:lnTo>
                    <a:pt x="159" y="132"/>
                  </a:lnTo>
                  <a:lnTo>
                    <a:pt x="141" y="149"/>
                  </a:lnTo>
                  <a:lnTo>
                    <a:pt x="125" y="167"/>
                  </a:lnTo>
                  <a:lnTo>
                    <a:pt x="109" y="187"/>
                  </a:lnTo>
                  <a:lnTo>
                    <a:pt x="95" y="206"/>
                  </a:lnTo>
                  <a:lnTo>
                    <a:pt x="81" y="227"/>
                  </a:lnTo>
                  <a:lnTo>
                    <a:pt x="68" y="248"/>
                  </a:lnTo>
                  <a:lnTo>
                    <a:pt x="57" y="270"/>
                  </a:lnTo>
                  <a:lnTo>
                    <a:pt x="46" y="292"/>
                  </a:lnTo>
                  <a:lnTo>
                    <a:pt x="36" y="315"/>
                  </a:lnTo>
                  <a:lnTo>
                    <a:pt x="27" y="338"/>
                  </a:lnTo>
                  <a:lnTo>
                    <a:pt x="21" y="362"/>
                  </a:lnTo>
                  <a:lnTo>
                    <a:pt x="14" y="386"/>
                  </a:lnTo>
                  <a:lnTo>
                    <a:pt x="9" y="409"/>
                  </a:lnTo>
                  <a:lnTo>
                    <a:pt x="5" y="434"/>
                  </a:lnTo>
                  <a:lnTo>
                    <a:pt x="3" y="459"/>
                  </a:lnTo>
                  <a:lnTo>
                    <a:pt x="0" y="483"/>
                  </a:lnTo>
                  <a:lnTo>
                    <a:pt x="0" y="508"/>
                  </a:lnTo>
                  <a:lnTo>
                    <a:pt x="0" y="533"/>
                  </a:lnTo>
                  <a:lnTo>
                    <a:pt x="3" y="558"/>
                  </a:lnTo>
                  <a:lnTo>
                    <a:pt x="6" y="583"/>
                  </a:lnTo>
                  <a:lnTo>
                    <a:pt x="10" y="608"/>
                  </a:lnTo>
                  <a:lnTo>
                    <a:pt x="16" y="633"/>
                  </a:lnTo>
                  <a:lnTo>
                    <a:pt x="22" y="657"/>
                  </a:lnTo>
                  <a:lnTo>
                    <a:pt x="31" y="682"/>
                  </a:lnTo>
                  <a:lnTo>
                    <a:pt x="39" y="706"/>
                  </a:lnTo>
                  <a:lnTo>
                    <a:pt x="50" y="730"/>
                  </a:lnTo>
                  <a:lnTo>
                    <a:pt x="163" y="678"/>
                  </a:lnTo>
                  <a:close/>
                  <a:moveTo>
                    <a:pt x="50" y="730"/>
                  </a:moveTo>
                  <a:lnTo>
                    <a:pt x="102" y="704"/>
                  </a:lnTo>
                  <a:lnTo>
                    <a:pt x="50" y="730"/>
                  </a:lnTo>
                  <a:close/>
                  <a:moveTo>
                    <a:pt x="346" y="148"/>
                  </a:moveTo>
                  <a:lnTo>
                    <a:pt x="359" y="142"/>
                  </a:lnTo>
                  <a:lnTo>
                    <a:pt x="373" y="137"/>
                  </a:lnTo>
                  <a:lnTo>
                    <a:pt x="386" y="133"/>
                  </a:lnTo>
                  <a:lnTo>
                    <a:pt x="400" y="128"/>
                  </a:lnTo>
                  <a:lnTo>
                    <a:pt x="415" y="126"/>
                  </a:lnTo>
                  <a:lnTo>
                    <a:pt x="429" y="124"/>
                  </a:lnTo>
                  <a:lnTo>
                    <a:pt x="443" y="122"/>
                  </a:lnTo>
                  <a:lnTo>
                    <a:pt x="458" y="122"/>
                  </a:lnTo>
                  <a:lnTo>
                    <a:pt x="473" y="122"/>
                  </a:lnTo>
                  <a:lnTo>
                    <a:pt x="488" y="122"/>
                  </a:lnTo>
                  <a:lnTo>
                    <a:pt x="502" y="123"/>
                  </a:lnTo>
                  <a:lnTo>
                    <a:pt x="516" y="125"/>
                  </a:lnTo>
                  <a:lnTo>
                    <a:pt x="530" y="128"/>
                  </a:lnTo>
                  <a:lnTo>
                    <a:pt x="544" y="132"/>
                  </a:lnTo>
                  <a:lnTo>
                    <a:pt x="558" y="135"/>
                  </a:lnTo>
                  <a:lnTo>
                    <a:pt x="571" y="140"/>
                  </a:lnTo>
                  <a:lnTo>
                    <a:pt x="586" y="143"/>
                  </a:lnTo>
                  <a:lnTo>
                    <a:pt x="600" y="148"/>
                  </a:lnTo>
                  <a:lnTo>
                    <a:pt x="613" y="154"/>
                  </a:lnTo>
                  <a:lnTo>
                    <a:pt x="626" y="161"/>
                  </a:lnTo>
                  <a:lnTo>
                    <a:pt x="639" y="167"/>
                  </a:lnTo>
                  <a:lnTo>
                    <a:pt x="651" y="176"/>
                  </a:lnTo>
                  <a:lnTo>
                    <a:pt x="663" y="185"/>
                  </a:lnTo>
                  <a:lnTo>
                    <a:pt x="675" y="193"/>
                  </a:lnTo>
                  <a:lnTo>
                    <a:pt x="684" y="204"/>
                  </a:lnTo>
                  <a:lnTo>
                    <a:pt x="695" y="215"/>
                  </a:lnTo>
                  <a:lnTo>
                    <a:pt x="705" y="226"/>
                  </a:lnTo>
                  <a:lnTo>
                    <a:pt x="714" y="237"/>
                  </a:lnTo>
                  <a:lnTo>
                    <a:pt x="722" y="249"/>
                  </a:lnTo>
                  <a:lnTo>
                    <a:pt x="730" y="262"/>
                  </a:lnTo>
                  <a:lnTo>
                    <a:pt x="738" y="274"/>
                  </a:lnTo>
                  <a:lnTo>
                    <a:pt x="744" y="287"/>
                  </a:lnTo>
                  <a:lnTo>
                    <a:pt x="857" y="235"/>
                  </a:lnTo>
                  <a:lnTo>
                    <a:pt x="847" y="216"/>
                  </a:lnTo>
                  <a:lnTo>
                    <a:pt x="836" y="198"/>
                  </a:lnTo>
                  <a:lnTo>
                    <a:pt x="824" y="179"/>
                  </a:lnTo>
                  <a:lnTo>
                    <a:pt x="811" y="163"/>
                  </a:lnTo>
                  <a:lnTo>
                    <a:pt x="798" y="147"/>
                  </a:lnTo>
                  <a:lnTo>
                    <a:pt x="784" y="132"/>
                  </a:lnTo>
                  <a:lnTo>
                    <a:pt x="770" y="116"/>
                  </a:lnTo>
                  <a:lnTo>
                    <a:pt x="755" y="103"/>
                  </a:lnTo>
                  <a:lnTo>
                    <a:pt x="739" y="90"/>
                  </a:lnTo>
                  <a:lnTo>
                    <a:pt x="722" y="77"/>
                  </a:lnTo>
                  <a:lnTo>
                    <a:pt x="705" y="66"/>
                  </a:lnTo>
                  <a:lnTo>
                    <a:pt x="688" y="56"/>
                  </a:lnTo>
                  <a:lnTo>
                    <a:pt x="669" y="46"/>
                  </a:lnTo>
                  <a:lnTo>
                    <a:pt x="652" y="37"/>
                  </a:lnTo>
                  <a:lnTo>
                    <a:pt x="632" y="29"/>
                  </a:lnTo>
                  <a:lnTo>
                    <a:pt x="614" y="23"/>
                  </a:lnTo>
                  <a:lnTo>
                    <a:pt x="594" y="16"/>
                  </a:lnTo>
                  <a:lnTo>
                    <a:pt x="574" y="11"/>
                  </a:lnTo>
                  <a:lnTo>
                    <a:pt x="554" y="8"/>
                  </a:lnTo>
                  <a:lnTo>
                    <a:pt x="533" y="5"/>
                  </a:lnTo>
                  <a:lnTo>
                    <a:pt x="513" y="2"/>
                  </a:lnTo>
                  <a:lnTo>
                    <a:pt x="492" y="0"/>
                  </a:lnTo>
                  <a:lnTo>
                    <a:pt x="472" y="0"/>
                  </a:lnTo>
                  <a:lnTo>
                    <a:pt x="451" y="1"/>
                  </a:lnTo>
                  <a:lnTo>
                    <a:pt x="430" y="2"/>
                  </a:lnTo>
                  <a:lnTo>
                    <a:pt x="410" y="6"/>
                  </a:lnTo>
                  <a:lnTo>
                    <a:pt x="388" y="9"/>
                  </a:lnTo>
                  <a:lnTo>
                    <a:pt x="367" y="14"/>
                  </a:lnTo>
                  <a:lnTo>
                    <a:pt x="347" y="20"/>
                  </a:lnTo>
                  <a:lnTo>
                    <a:pt x="326" y="27"/>
                  </a:lnTo>
                  <a:lnTo>
                    <a:pt x="305" y="35"/>
                  </a:lnTo>
                  <a:lnTo>
                    <a:pt x="285" y="45"/>
                  </a:lnTo>
                  <a:lnTo>
                    <a:pt x="346" y="148"/>
                  </a:lnTo>
                  <a:close/>
                  <a:moveTo>
                    <a:pt x="346" y="148"/>
                  </a:moveTo>
                  <a:lnTo>
                    <a:pt x="311" y="97"/>
                  </a:lnTo>
                  <a:lnTo>
                    <a:pt x="346" y="148"/>
                  </a:lnTo>
                  <a:close/>
                  <a:moveTo>
                    <a:pt x="744" y="287"/>
                  </a:moveTo>
                  <a:lnTo>
                    <a:pt x="754" y="310"/>
                  </a:lnTo>
                  <a:lnTo>
                    <a:pt x="760" y="332"/>
                  </a:lnTo>
                  <a:lnTo>
                    <a:pt x="766" y="355"/>
                  </a:lnTo>
                  <a:lnTo>
                    <a:pt x="768" y="377"/>
                  </a:lnTo>
                  <a:lnTo>
                    <a:pt x="769" y="388"/>
                  </a:lnTo>
                  <a:lnTo>
                    <a:pt x="769" y="399"/>
                  </a:lnTo>
                  <a:lnTo>
                    <a:pt x="768" y="409"/>
                  </a:lnTo>
                  <a:lnTo>
                    <a:pt x="767" y="420"/>
                  </a:lnTo>
                  <a:lnTo>
                    <a:pt x="765" y="430"/>
                  </a:lnTo>
                  <a:lnTo>
                    <a:pt x="761" y="441"/>
                  </a:lnTo>
                  <a:lnTo>
                    <a:pt x="758" y="451"/>
                  </a:lnTo>
                  <a:lnTo>
                    <a:pt x="753" y="460"/>
                  </a:lnTo>
                  <a:lnTo>
                    <a:pt x="746" y="482"/>
                  </a:lnTo>
                  <a:lnTo>
                    <a:pt x="736" y="503"/>
                  </a:lnTo>
                  <a:lnTo>
                    <a:pt x="732" y="513"/>
                  </a:lnTo>
                  <a:lnTo>
                    <a:pt x="726" y="522"/>
                  </a:lnTo>
                  <a:lnTo>
                    <a:pt x="720" y="531"/>
                  </a:lnTo>
                  <a:lnTo>
                    <a:pt x="714" y="540"/>
                  </a:lnTo>
                  <a:lnTo>
                    <a:pt x="706" y="548"/>
                  </a:lnTo>
                  <a:lnTo>
                    <a:pt x="698" y="556"/>
                  </a:lnTo>
                  <a:lnTo>
                    <a:pt x="690" y="564"/>
                  </a:lnTo>
                  <a:lnTo>
                    <a:pt x="681" y="571"/>
                  </a:lnTo>
                  <a:lnTo>
                    <a:pt x="662" y="586"/>
                  </a:lnTo>
                  <a:lnTo>
                    <a:pt x="641" y="599"/>
                  </a:lnTo>
                  <a:lnTo>
                    <a:pt x="693" y="704"/>
                  </a:lnTo>
                  <a:lnTo>
                    <a:pt x="708" y="695"/>
                  </a:lnTo>
                  <a:lnTo>
                    <a:pt x="723" y="686"/>
                  </a:lnTo>
                  <a:lnTo>
                    <a:pt x="739" y="676"/>
                  </a:lnTo>
                  <a:lnTo>
                    <a:pt x="753" y="666"/>
                  </a:lnTo>
                  <a:lnTo>
                    <a:pt x="766" y="655"/>
                  </a:lnTo>
                  <a:lnTo>
                    <a:pt x="779" y="643"/>
                  </a:lnTo>
                  <a:lnTo>
                    <a:pt x="791" y="631"/>
                  </a:lnTo>
                  <a:lnTo>
                    <a:pt x="803" y="618"/>
                  </a:lnTo>
                  <a:lnTo>
                    <a:pt x="813" y="605"/>
                  </a:lnTo>
                  <a:lnTo>
                    <a:pt x="823" y="592"/>
                  </a:lnTo>
                  <a:lnTo>
                    <a:pt x="833" y="578"/>
                  </a:lnTo>
                  <a:lnTo>
                    <a:pt x="842" y="562"/>
                  </a:lnTo>
                  <a:lnTo>
                    <a:pt x="849" y="548"/>
                  </a:lnTo>
                  <a:lnTo>
                    <a:pt x="857" y="533"/>
                  </a:lnTo>
                  <a:lnTo>
                    <a:pt x="863" y="518"/>
                  </a:lnTo>
                  <a:lnTo>
                    <a:pt x="869" y="502"/>
                  </a:lnTo>
                  <a:lnTo>
                    <a:pt x="874" y="485"/>
                  </a:lnTo>
                  <a:lnTo>
                    <a:pt x="879" y="469"/>
                  </a:lnTo>
                  <a:lnTo>
                    <a:pt x="882" y="453"/>
                  </a:lnTo>
                  <a:lnTo>
                    <a:pt x="885" y="437"/>
                  </a:lnTo>
                  <a:lnTo>
                    <a:pt x="887" y="420"/>
                  </a:lnTo>
                  <a:lnTo>
                    <a:pt x="888" y="403"/>
                  </a:lnTo>
                  <a:lnTo>
                    <a:pt x="889" y="387"/>
                  </a:lnTo>
                  <a:lnTo>
                    <a:pt x="888" y="369"/>
                  </a:lnTo>
                  <a:lnTo>
                    <a:pt x="887" y="352"/>
                  </a:lnTo>
                  <a:lnTo>
                    <a:pt x="886" y="336"/>
                  </a:lnTo>
                  <a:lnTo>
                    <a:pt x="883" y="318"/>
                  </a:lnTo>
                  <a:lnTo>
                    <a:pt x="880" y="302"/>
                  </a:lnTo>
                  <a:lnTo>
                    <a:pt x="875" y="285"/>
                  </a:lnTo>
                  <a:lnTo>
                    <a:pt x="870" y="268"/>
                  </a:lnTo>
                  <a:lnTo>
                    <a:pt x="865" y="251"/>
                  </a:lnTo>
                  <a:lnTo>
                    <a:pt x="857" y="235"/>
                  </a:lnTo>
                  <a:lnTo>
                    <a:pt x="744" y="287"/>
                  </a:lnTo>
                  <a:close/>
                  <a:moveTo>
                    <a:pt x="744" y="287"/>
                  </a:moveTo>
                  <a:lnTo>
                    <a:pt x="796" y="261"/>
                  </a:lnTo>
                  <a:lnTo>
                    <a:pt x="744" y="287"/>
                  </a:lnTo>
                  <a:close/>
                  <a:moveTo>
                    <a:pt x="641" y="599"/>
                  </a:moveTo>
                  <a:lnTo>
                    <a:pt x="625" y="605"/>
                  </a:lnTo>
                  <a:lnTo>
                    <a:pt x="608" y="609"/>
                  </a:lnTo>
                  <a:lnTo>
                    <a:pt x="592" y="612"/>
                  </a:lnTo>
                  <a:lnTo>
                    <a:pt x="576" y="614"/>
                  </a:lnTo>
                  <a:lnTo>
                    <a:pt x="559" y="614"/>
                  </a:lnTo>
                  <a:lnTo>
                    <a:pt x="543" y="612"/>
                  </a:lnTo>
                  <a:lnTo>
                    <a:pt x="527" y="611"/>
                  </a:lnTo>
                  <a:lnTo>
                    <a:pt x="511" y="608"/>
                  </a:lnTo>
                  <a:lnTo>
                    <a:pt x="494" y="602"/>
                  </a:lnTo>
                  <a:lnTo>
                    <a:pt x="479" y="593"/>
                  </a:lnTo>
                  <a:lnTo>
                    <a:pt x="465" y="584"/>
                  </a:lnTo>
                  <a:lnTo>
                    <a:pt x="452" y="574"/>
                  </a:lnTo>
                  <a:lnTo>
                    <a:pt x="439" y="564"/>
                  </a:lnTo>
                  <a:lnTo>
                    <a:pt x="427" y="551"/>
                  </a:lnTo>
                  <a:lnTo>
                    <a:pt x="416" y="536"/>
                  </a:lnTo>
                  <a:lnTo>
                    <a:pt x="406" y="521"/>
                  </a:lnTo>
                  <a:lnTo>
                    <a:pt x="302" y="573"/>
                  </a:lnTo>
                  <a:lnTo>
                    <a:pt x="309" y="586"/>
                  </a:lnTo>
                  <a:lnTo>
                    <a:pt x="316" y="598"/>
                  </a:lnTo>
                  <a:lnTo>
                    <a:pt x="324" y="610"/>
                  </a:lnTo>
                  <a:lnTo>
                    <a:pt x="333" y="621"/>
                  </a:lnTo>
                  <a:lnTo>
                    <a:pt x="341" y="633"/>
                  </a:lnTo>
                  <a:lnTo>
                    <a:pt x="351" y="643"/>
                  </a:lnTo>
                  <a:lnTo>
                    <a:pt x="361" y="653"/>
                  </a:lnTo>
                  <a:lnTo>
                    <a:pt x="372" y="662"/>
                  </a:lnTo>
                  <a:lnTo>
                    <a:pt x="382" y="671"/>
                  </a:lnTo>
                  <a:lnTo>
                    <a:pt x="393" y="679"/>
                  </a:lnTo>
                  <a:lnTo>
                    <a:pt x="405" y="686"/>
                  </a:lnTo>
                  <a:lnTo>
                    <a:pt x="417" y="694"/>
                  </a:lnTo>
                  <a:lnTo>
                    <a:pt x="429" y="700"/>
                  </a:lnTo>
                  <a:lnTo>
                    <a:pt x="442" y="707"/>
                  </a:lnTo>
                  <a:lnTo>
                    <a:pt x="455" y="711"/>
                  </a:lnTo>
                  <a:lnTo>
                    <a:pt x="468" y="717"/>
                  </a:lnTo>
                  <a:lnTo>
                    <a:pt x="481" y="721"/>
                  </a:lnTo>
                  <a:lnTo>
                    <a:pt x="494" y="724"/>
                  </a:lnTo>
                  <a:lnTo>
                    <a:pt x="508" y="727"/>
                  </a:lnTo>
                  <a:lnTo>
                    <a:pt x="523" y="730"/>
                  </a:lnTo>
                  <a:lnTo>
                    <a:pt x="537" y="731"/>
                  </a:lnTo>
                  <a:lnTo>
                    <a:pt x="551" y="732"/>
                  </a:lnTo>
                  <a:lnTo>
                    <a:pt x="565" y="732"/>
                  </a:lnTo>
                  <a:lnTo>
                    <a:pt x="579" y="732"/>
                  </a:lnTo>
                  <a:lnTo>
                    <a:pt x="593" y="731"/>
                  </a:lnTo>
                  <a:lnTo>
                    <a:pt x="607" y="729"/>
                  </a:lnTo>
                  <a:lnTo>
                    <a:pt x="621" y="726"/>
                  </a:lnTo>
                  <a:lnTo>
                    <a:pt x="637" y="723"/>
                  </a:lnTo>
                  <a:lnTo>
                    <a:pt x="651" y="720"/>
                  </a:lnTo>
                  <a:lnTo>
                    <a:pt x="665" y="714"/>
                  </a:lnTo>
                  <a:lnTo>
                    <a:pt x="679" y="710"/>
                  </a:lnTo>
                  <a:lnTo>
                    <a:pt x="693" y="704"/>
                  </a:lnTo>
                  <a:lnTo>
                    <a:pt x="641" y="599"/>
                  </a:lnTo>
                  <a:close/>
                  <a:moveTo>
                    <a:pt x="693" y="704"/>
                  </a:moveTo>
                  <a:lnTo>
                    <a:pt x="667" y="652"/>
                  </a:lnTo>
                  <a:lnTo>
                    <a:pt x="693" y="704"/>
                  </a:lnTo>
                  <a:close/>
                  <a:moveTo>
                    <a:pt x="406" y="521"/>
                  </a:moveTo>
                  <a:lnTo>
                    <a:pt x="402" y="508"/>
                  </a:lnTo>
                  <a:lnTo>
                    <a:pt x="399" y="495"/>
                  </a:lnTo>
                  <a:lnTo>
                    <a:pt x="397" y="482"/>
                  </a:lnTo>
                  <a:lnTo>
                    <a:pt x="397" y="470"/>
                  </a:lnTo>
                  <a:lnTo>
                    <a:pt x="397" y="457"/>
                  </a:lnTo>
                  <a:lnTo>
                    <a:pt x="398" y="445"/>
                  </a:lnTo>
                  <a:lnTo>
                    <a:pt x="401" y="433"/>
                  </a:lnTo>
                  <a:lnTo>
                    <a:pt x="404" y="421"/>
                  </a:lnTo>
                  <a:lnTo>
                    <a:pt x="409" y="411"/>
                  </a:lnTo>
                  <a:lnTo>
                    <a:pt x="414" y="400"/>
                  </a:lnTo>
                  <a:lnTo>
                    <a:pt x="420" y="390"/>
                  </a:lnTo>
                  <a:lnTo>
                    <a:pt x="428" y="380"/>
                  </a:lnTo>
                  <a:lnTo>
                    <a:pt x="437" y="370"/>
                  </a:lnTo>
                  <a:lnTo>
                    <a:pt x="445" y="363"/>
                  </a:lnTo>
                  <a:lnTo>
                    <a:pt x="456" y="355"/>
                  </a:lnTo>
                  <a:lnTo>
                    <a:pt x="467" y="348"/>
                  </a:lnTo>
                  <a:lnTo>
                    <a:pt x="415" y="243"/>
                  </a:lnTo>
                  <a:lnTo>
                    <a:pt x="404" y="250"/>
                  </a:lnTo>
                  <a:lnTo>
                    <a:pt x="393" y="256"/>
                  </a:lnTo>
                  <a:lnTo>
                    <a:pt x="382" y="263"/>
                  </a:lnTo>
                  <a:lnTo>
                    <a:pt x="373" y="270"/>
                  </a:lnTo>
                  <a:lnTo>
                    <a:pt x="363" y="278"/>
                  </a:lnTo>
                  <a:lnTo>
                    <a:pt x="354" y="287"/>
                  </a:lnTo>
                  <a:lnTo>
                    <a:pt x="346" y="295"/>
                  </a:lnTo>
                  <a:lnTo>
                    <a:pt x="338" y="304"/>
                  </a:lnTo>
                  <a:lnTo>
                    <a:pt x="329" y="313"/>
                  </a:lnTo>
                  <a:lnTo>
                    <a:pt x="323" y="323"/>
                  </a:lnTo>
                  <a:lnTo>
                    <a:pt x="316" y="332"/>
                  </a:lnTo>
                  <a:lnTo>
                    <a:pt x="310" y="343"/>
                  </a:lnTo>
                  <a:lnTo>
                    <a:pt x="304" y="353"/>
                  </a:lnTo>
                  <a:lnTo>
                    <a:pt x="299" y="364"/>
                  </a:lnTo>
                  <a:lnTo>
                    <a:pt x="295" y="375"/>
                  </a:lnTo>
                  <a:lnTo>
                    <a:pt x="290" y="386"/>
                  </a:lnTo>
                  <a:lnTo>
                    <a:pt x="287" y="397"/>
                  </a:lnTo>
                  <a:lnTo>
                    <a:pt x="284" y="408"/>
                  </a:lnTo>
                  <a:lnTo>
                    <a:pt x="282" y="420"/>
                  </a:lnTo>
                  <a:lnTo>
                    <a:pt x="279" y="432"/>
                  </a:lnTo>
                  <a:lnTo>
                    <a:pt x="277" y="443"/>
                  </a:lnTo>
                  <a:lnTo>
                    <a:pt x="277" y="455"/>
                  </a:lnTo>
                  <a:lnTo>
                    <a:pt x="277" y="467"/>
                  </a:lnTo>
                  <a:lnTo>
                    <a:pt x="277" y="479"/>
                  </a:lnTo>
                  <a:lnTo>
                    <a:pt x="278" y="491"/>
                  </a:lnTo>
                  <a:lnTo>
                    <a:pt x="279" y="503"/>
                  </a:lnTo>
                  <a:lnTo>
                    <a:pt x="282" y="515"/>
                  </a:lnTo>
                  <a:lnTo>
                    <a:pt x="285" y="527"/>
                  </a:lnTo>
                  <a:lnTo>
                    <a:pt x="288" y="539"/>
                  </a:lnTo>
                  <a:lnTo>
                    <a:pt x="292" y="551"/>
                  </a:lnTo>
                  <a:lnTo>
                    <a:pt x="297" y="561"/>
                  </a:lnTo>
                  <a:lnTo>
                    <a:pt x="302" y="573"/>
                  </a:lnTo>
                  <a:lnTo>
                    <a:pt x="406" y="521"/>
                  </a:lnTo>
                  <a:close/>
                  <a:moveTo>
                    <a:pt x="302" y="573"/>
                  </a:moveTo>
                  <a:lnTo>
                    <a:pt x="354" y="547"/>
                  </a:lnTo>
                  <a:lnTo>
                    <a:pt x="302" y="573"/>
                  </a:lnTo>
                  <a:close/>
                  <a:moveTo>
                    <a:pt x="467" y="348"/>
                  </a:moveTo>
                  <a:lnTo>
                    <a:pt x="475" y="345"/>
                  </a:lnTo>
                  <a:lnTo>
                    <a:pt x="483" y="343"/>
                  </a:lnTo>
                  <a:lnTo>
                    <a:pt x="492" y="342"/>
                  </a:lnTo>
                  <a:lnTo>
                    <a:pt x="501" y="341"/>
                  </a:lnTo>
                  <a:lnTo>
                    <a:pt x="510" y="341"/>
                  </a:lnTo>
                  <a:lnTo>
                    <a:pt x="517" y="342"/>
                  </a:lnTo>
                  <a:lnTo>
                    <a:pt x="526" y="344"/>
                  </a:lnTo>
                  <a:lnTo>
                    <a:pt x="534" y="346"/>
                  </a:lnTo>
                  <a:lnTo>
                    <a:pt x="542" y="350"/>
                  </a:lnTo>
                  <a:lnTo>
                    <a:pt x="550" y="354"/>
                  </a:lnTo>
                  <a:lnTo>
                    <a:pt x="557" y="358"/>
                  </a:lnTo>
                  <a:lnTo>
                    <a:pt x="565" y="364"/>
                  </a:lnTo>
                  <a:lnTo>
                    <a:pt x="571" y="369"/>
                  </a:lnTo>
                  <a:lnTo>
                    <a:pt x="578" y="376"/>
                  </a:lnTo>
                  <a:lnTo>
                    <a:pt x="583" y="383"/>
                  </a:lnTo>
                  <a:lnTo>
                    <a:pt x="589" y="391"/>
                  </a:lnTo>
                  <a:lnTo>
                    <a:pt x="693" y="339"/>
                  </a:lnTo>
                  <a:lnTo>
                    <a:pt x="682" y="320"/>
                  </a:lnTo>
                  <a:lnTo>
                    <a:pt x="670" y="303"/>
                  </a:lnTo>
                  <a:lnTo>
                    <a:pt x="656" y="287"/>
                  </a:lnTo>
                  <a:lnTo>
                    <a:pt x="642" y="273"/>
                  </a:lnTo>
                  <a:lnTo>
                    <a:pt x="626" y="261"/>
                  </a:lnTo>
                  <a:lnTo>
                    <a:pt x="609" y="250"/>
                  </a:lnTo>
                  <a:lnTo>
                    <a:pt x="592" y="240"/>
                  </a:lnTo>
                  <a:lnTo>
                    <a:pt x="574" y="232"/>
                  </a:lnTo>
                  <a:lnTo>
                    <a:pt x="554" y="227"/>
                  </a:lnTo>
                  <a:lnTo>
                    <a:pt x="534" y="224"/>
                  </a:lnTo>
                  <a:lnTo>
                    <a:pt x="515" y="222"/>
                  </a:lnTo>
                  <a:lnTo>
                    <a:pt x="495" y="222"/>
                  </a:lnTo>
                  <a:lnTo>
                    <a:pt x="475" y="225"/>
                  </a:lnTo>
                  <a:lnTo>
                    <a:pt x="454" y="228"/>
                  </a:lnTo>
                  <a:lnTo>
                    <a:pt x="435" y="235"/>
                  </a:lnTo>
                  <a:lnTo>
                    <a:pt x="415" y="243"/>
                  </a:lnTo>
                  <a:lnTo>
                    <a:pt x="467" y="348"/>
                  </a:lnTo>
                  <a:close/>
                  <a:moveTo>
                    <a:pt x="415" y="243"/>
                  </a:moveTo>
                  <a:lnTo>
                    <a:pt x="441" y="295"/>
                  </a:lnTo>
                  <a:lnTo>
                    <a:pt x="415" y="243"/>
                  </a:lnTo>
                  <a:close/>
                  <a:moveTo>
                    <a:pt x="589" y="391"/>
                  </a:moveTo>
                  <a:lnTo>
                    <a:pt x="591" y="397"/>
                  </a:lnTo>
                  <a:lnTo>
                    <a:pt x="593" y="403"/>
                  </a:lnTo>
                  <a:lnTo>
                    <a:pt x="594" y="408"/>
                  </a:lnTo>
                  <a:lnTo>
                    <a:pt x="595" y="413"/>
                  </a:lnTo>
                  <a:lnTo>
                    <a:pt x="594" y="418"/>
                  </a:lnTo>
                  <a:lnTo>
                    <a:pt x="593" y="422"/>
                  </a:lnTo>
                  <a:lnTo>
                    <a:pt x="591" y="429"/>
                  </a:lnTo>
                  <a:lnTo>
                    <a:pt x="589" y="434"/>
                  </a:lnTo>
                  <a:lnTo>
                    <a:pt x="588" y="441"/>
                  </a:lnTo>
                  <a:lnTo>
                    <a:pt x="586" y="446"/>
                  </a:lnTo>
                  <a:lnTo>
                    <a:pt x="582" y="451"/>
                  </a:lnTo>
                  <a:lnTo>
                    <a:pt x="579" y="455"/>
                  </a:lnTo>
                  <a:lnTo>
                    <a:pt x="570" y="463"/>
                  </a:lnTo>
                  <a:lnTo>
                    <a:pt x="563" y="469"/>
                  </a:lnTo>
                  <a:lnTo>
                    <a:pt x="615" y="573"/>
                  </a:lnTo>
                  <a:lnTo>
                    <a:pt x="630" y="565"/>
                  </a:lnTo>
                  <a:lnTo>
                    <a:pt x="644" y="555"/>
                  </a:lnTo>
                  <a:lnTo>
                    <a:pt x="657" y="543"/>
                  </a:lnTo>
                  <a:lnTo>
                    <a:pt x="669" y="531"/>
                  </a:lnTo>
                  <a:lnTo>
                    <a:pt x="680" y="517"/>
                  </a:lnTo>
                  <a:lnTo>
                    <a:pt x="689" y="503"/>
                  </a:lnTo>
                  <a:lnTo>
                    <a:pt x="696" y="489"/>
                  </a:lnTo>
                  <a:lnTo>
                    <a:pt x="703" y="472"/>
                  </a:lnTo>
                  <a:lnTo>
                    <a:pt x="707" y="456"/>
                  </a:lnTo>
                  <a:lnTo>
                    <a:pt x="709" y="440"/>
                  </a:lnTo>
                  <a:lnTo>
                    <a:pt x="711" y="424"/>
                  </a:lnTo>
                  <a:lnTo>
                    <a:pt x="710" y="406"/>
                  </a:lnTo>
                  <a:lnTo>
                    <a:pt x="709" y="389"/>
                  </a:lnTo>
                  <a:lnTo>
                    <a:pt x="705" y="373"/>
                  </a:lnTo>
                  <a:lnTo>
                    <a:pt x="700" y="355"/>
                  </a:lnTo>
                  <a:lnTo>
                    <a:pt x="693" y="339"/>
                  </a:lnTo>
                  <a:lnTo>
                    <a:pt x="589" y="391"/>
                  </a:lnTo>
                  <a:close/>
                  <a:moveTo>
                    <a:pt x="693" y="339"/>
                  </a:moveTo>
                  <a:lnTo>
                    <a:pt x="641" y="365"/>
                  </a:lnTo>
                  <a:lnTo>
                    <a:pt x="693" y="339"/>
                  </a:lnTo>
                  <a:close/>
                  <a:moveTo>
                    <a:pt x="563" y="469"/>
                  </a:moveTo>
                  <a:lnTo>
                    <a:pt x="537" y="469"/>
                  </a:lnTo>
                  <a:lnTo>
                    <a:pt x="511" y="452"/>
                  </a:lnTo>
                  <a:lnTo>
                    <a:pt x="406" y="504"/>
                  </a:lnTo>
                  <a:lnTo>
                    <a:pt x="413" y="518"/>
                  </a:lnTo>
                  <a:lnTo>
                    <a:pt x="422" y="531"/>
                  </a:lnTo>
                  <a:lnTo>
                    <a:pt x="431" y="543"/>
                  </a:lnTo>
                  <a:lnTo>
                    <a:pt x="442" y="554"/>
                  </a:lnTo>
                  <a:lnTo>
                    <a:pt x="454" y="564"/>
                  </a:lnTo>
                  <a:lnTo>
                    <a:pt x="467" y="571"/>
                  </a:lnTo>
                  <a:lnTo>
                    <a:pt x="480" y="579"/>
                  </a:lnTo>
                  <a:lnTo>
                    <a:pt x="494" y="584"/>
                  </a:lnTo>
                  <a:lnTo>
                    <a:pt x="508" y="589"/>
                  </a:lnTo>
                  <a:lnTo>
                    <a:pt x="524" y="591"/>
                  </a:lnTo>
                  <a:lnTo>
                    <a:pt x="539" y="592"/>
                  </a:lnTo>
                  <a:lnTo>
                    <a:pt x="554" y="592"/>
                  </a:lnTo>
                  <a:lnTo>
                    <a:pt x="569" y="590"/>
                  </a:lnTo>
                  <a:lnTo>
                    <a:pt x="584" y="586"/>
                  </a:lnTo>
                  <a:lnTo>
                    <a:pt x="600" y="581"/>
                  </a:lnTo>
                  <a:lnTo>
                    <a:pt x="615" y="573"/>
                  </a:lnTo>
                  <a:lnTo>
                    <a:pt x="563" y="469"/>
                  </a:lnTo>
                  <a:close/>
                  <a:moveTo>
                    <a:pt x="563" y="469"/>
                  </a:moveTo>
                  <a:lnTo>
                    <a:pt x="589" y="521"/>
                  </a:lnTo>
                  <a:lnTo>
                    <a:pt x="563" y="469"/>
                  </a:lnTo>
                  <a:close/>
                  <a:moveTo>
                    <a:pt x="511" y="452"/>
                  </a:moveTo>
                  <a:lnTo>
                    <a:pt x="511" y="443"/>
                  </a:lnTo>
                  <a:lnTo>
                    <a:pt x="519" y="434"/>
                  </a:lnTo>
                  <a:lnTo>
                    <a:pt x="467" y="321"/>
                  </a:lnTo>
                  <a:lnTo>
                    <a:pt x="454" y="329"/>
                  </a:lnTo>
                  <a:lnTo>
                    <a:pt x="442" y="337"/>
                  </a:lnTo>
                  <a:lnTo>
                    <a:pt x="432" y="345"/>
                  </a:lnTo>
                  <a:lnTo>
                    <a:pt x="423" y="354"/>
                  </a:lnTo>
                  <a:lnTo>
                    <a:pt x="414" y="365"/>
                  </a:lnTo>
                  <a:lnTo>
                    <a:pt x="407" y="376"/>
                  </a:lnTo>
                  <a:lnTo>
                    <a:pt x="402" y="388"/>
                  </a:lnTo>
                  <a:lnTo>
                    <a:pt x="398" y="400"/>
                  </a:lnTo>
                  <a:lnTo>
                    <a:pt x="394" y="413"/>
                  </a:lnTo>
                  <a:lnTo>
                    <a:pt x="392" y="426"/>
                  </a:lnTo>
                  <a:lnTo>
                    <a:pt x="392" y="439"/>
                  </a:lnTo>
                  <a:lnTo>
                    <a:pt x="392" y="452"/>
                  </a:lnTo>
                  <a:lnTo>
                    <a:pt x="393" y="465"/>
                  </a:lnTo>
                  <a:lnTo>
                    <a:pt x="397" y="478"/>
                  </a:lnTo>
                  <a:lnTo>
                    <a:pt x="401" y="491"/>
                  </a:lnTo>
                  <a:lnTo>
                    <a:pt x="406" y="504"/>
                  </a:lnTo>
                  <a:lnTo>
                    <a:pt x="511" y="452"/>
                  </a:lnTo>
                  <a:close/>
                  <a:moveTo>
                    <a:pt x="511" y="452"/>
                  </a:moveTo>
                  <a:lnTo>
                    <a:pt x="458" y="478"/>
                  </a:lnTo>
                  <a:lnTo>
                    <a:pt x="511" y="452"/>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4" name="Freeform 40"/>
            <p:cNvSpPr>
              <a:spLocks noEditPoints="1"/>
            </p:cNvSpPr>
            <p:nvPr/>
          </p:nvSpPr>
          <p:spPr bwMode="auto">
            <a:xfrm>
              <a:off x="3831641" y="3554220"/>
              <a:ext cx="144462" cy="149225"/>
            </a:xfrm>
            <a:custGeom>
              <a:avLst/>
              <a:gdLst/>
              <a:ahLst/>
              <a:cxnLst>
                <a:cxn ang="0">
                  <a:pos x="781" y="874"/>
                </a:cxn>
                <a:cxn ang="0">
                  <a:pos x="591" y="910"/>
                </a:cxn>
                <a:cxn ang="0">
                  <a:pos x="402" y="872"/>
                </a:cxn>
                <a:cxn ang="0">
                  <a:pos x="238" y="762"/>
                </a:cxn>
                <a:cxn ang="0">
                  <a:pos x="276" y="942"/>
                </a:cxn>
                <a:cxn ang="0">
                  <a:pos x="500" y="1024"/>
                </a:cxn>
                <a:cxn ang="0">
                  <a:pos x="738" y="1014"/>
                </a:cxn>
                <a:cxn ang="0">
                  <a:pos x="959" y="913"/>
                </a:cxn>
                <a:cxn ang="0">
                  <a:pos x="174" y="681"/>
                </a:cxn>
                <a:cxn ang="0">
                  <a:pos x="125" y="539"/>
                </a:cxn>
                <a:cxn ang="0">
                  <a:pos x="133" y="390"/>
                </a:cxn>
                <a:cxn ang="0">
                  <a:pos x="197" y="254"/>
                </a:cxn>
                <a:cxn ang="0">
                  <a:pos x="114" y="165"/>
                </a:cxn>
                <a:cxn ang="0">
                  <a:pos x="21" y="338"/>
                </a:cxn>
                <a:cxn ang="0">
                  <a:pos x="2" y="529"/>
                </a:cxn>
                <a:cxn ang="0">
                  <a:pos x="59" y="717"/>
                </a:cxn>
                <a:cxn ang="0">
                  <a:pos x="176" y="787"/>
                </a:cxn>
                <a:cxn ang="0">
                  <a:pos x="326" y="150"/>
                </a:cxn>
                <a:cxn ang="0">
                  <a:pos x="433" y="121"/>
                </a:cxn>
                <a:cxn ang="0">
                  <a:pos x="577" y="148"/>
                </a:cxn>
                <a:cxn ang="0">
                  <a:pos x="670" y="215"/>
                </a:cxn>
                <a:cxn ang="0">
                  <a:pos x="642" y="47"/>
                </a:cxn>
                <a:cxn ang="0">
                  <a:pos x="489" y="1"/>
                </a:cxn>
                <a:cxn ang="0">
                  <a:pos x="330" y="18"/>
                </a:cxn>
                <a:cxn ang="0">
                  <a:pos x="184" y="97"/>
                </a:cxn>
                <a:cxn ang="0">
                  <a:pos x="698" y="255"/>
                </a:cxn>
                <a:cxn ang="0">
                  <a:pos x="722" y="424"/>
                </a:cxn>
                <a:cxn ang="0">
                  <a:pos x="671" y="519"/>
                </a:cxn>
                <a:cxn ang="0">
                  <a:pos x="790" y="565"/>
                </a:cxn>
                <a:cxn ang="0">
                  <a:pos x="843" y="440"/>
                </a:cxn>
                <a:cxn ang="0">
                  <a:pos x="843" y="307"/>
                </a:cxn>
                <a:cxn ang="0">
                  <a:pos x="790" y="180"/>
                </a:cxn>
                <a:cxn ang="0">
                  <a:pos x="653" y="535"/>
                </a:cxn>
                <a:cxn ang="0">
                  <a:pos x="533" y="580"/>
                </a:cxn>
                <a:cxn ang="0">
                  <a:pos x="419" y="527"/>
                </a:cxn>
                <a:cxn ang="0">
                  <a:pos x="406" y="669"/>
                </a:cxn>
                <a:cxn ang="0">
                  <a:pos x="514" y="701"/>
                </a:cxn>
                <a:cxn ang="0">
                  <a:pos x="622" y="692"/>
                </a:cxn>
                <a:cxn ang="0">
                  <a:pos x="720" y="641"/>
                </a:cxn>
                <a:cxn ang="0">
                  <a:pos x="402" y="506"/>
                </a:cxn>
                <a:cxn ang="0">
                  <a:pos x="388" y="414"/>
                </a:cxn>
                <a:cxn ang="0">
                  <a:pos x="332" y="267"/>
                </a:cxn>
                <a:cxn ang="0">
                  <a:pos x="277" y="362"/>
                </a:cxn>
                <a:cxn ang="0">
                  <a:pos x="267" y="490"/>
                </a:cxn>
                <a:cxn ang="0">
                  <a:pos x="302" y="577"/>
                </a:cxn>
                <a:cxn ang="0">
                  <a:pos x="428" y="353"/>
                </a:cxn>
                <a:cxn ang="0">
                  <a:pos x="489" y="329"/>
                </a:cxn>
                <a:cxn ang="0">
                  <a:pos x="549" y="362"/>
                </a:cxn>
                <a:cxn ang="0">
                  <a:pos x="511" y="210"/>
                </a:cxn>
                <a:cxn ang="0">
                  <a:pos x="357" y="246"/>
                </a:cxn>
                <a:cxn ang="0">
                  <a:pos x="554" y="370"/>
                </a:cxn>
                <a:cxn ang="0">
                  <a:pos x="551" y="432"/>
                </a:cxn>
                <a:cxn ang="0">
                  <a:pos x="673" y="457"/>
                </a:cxn>
                <a:cxn ang="0">
                  <a:pos x="667" y="323"/>
                </a:cxn>
                <a:cxn ang="0">
                  <a:pos x="541" y="440"/>
                </a:cxn>
                <a:cxn ang="0">
                  <a:pos x="497" y="440"/>
                </a:cxn>
                <a:cxn ang="0">
                  <a:pos x="496" y="567"/>
                </a:cxn>
                <a:cxn ang="0">
                  <a:pos x="614" y="538"/>
                </a:cxn>
                <a:cxn ang="0">
                  <a:pos x="497" y="414"/>
                </a:cxn>
                <a:cxn ang="0">
                  <a:pos x="370" y="409"/>
                </a:cxn>
                <a:cxn ang="0">
                  <a:pos x="395" y="508"/>
                </a:cxn>
              </a:cxnLst>
              <a:rect l="0" t="0" r="r" b="b"/>
              <a:pathLst>
                <a:path w="1009" h="1031">
                  <a:moveTo>
                    <a:pt x="931" y="779"/>
                  </a:moveTo>
                  <a:lnTo>
                    <a:pt x="911" y="796"/>
                  </a:lnTo>
                  <a:lnTo>
                    <a:pt x="890" y="812"/>
                  </a:lnTo>
                  <a:lnTo>
                    <a:pt x="870" y="826"/>
                  </a:lnTo>
                  <a:lnTo>
                    <a:pt x="848" y="840"/>
                  </a:lnTo>
                  <a:lnTo>
                    <a:pt x="826" y="852"/>
                  </a:lnTo>
                  <a:lnTo>
                    <a:pt x="804" y="864"/>
                  </a:lnTo>
                  <a:lnTo>
                    <a:pt x="781" y="874"/>
                  </a:lnTo>
                  <a:lnTo>
                    <a:pt x="758" y="883"/>
                  </a:lnTo>
                  <a:lnTo>
                    <a:pt x="735" y="890"/>
                  </a:lnTo>
                  <a:lnTo>
                    <a:pt x="711" y="897"/>
                  </a:lnTo>
                  <a:lnTo>
                    <a:pt x="687" y="901"/>
                  </a:lnTo>
                  <a:lnTo>
                    <a:pt x="663" y="906"/>
                  </a:lnTo>
                  <a:lnTo>
                    <a:pt x="640" y="908"/>
                  </a:lnTo>
                  <a:lnTo>
                    <a:pt x="615" y="910"/>
                  </a:lnTo>
                  <a:lnTo>
                    <a:pt x="591" y="910"/>
                  </a:lnTo>
                  <a:lnTo>
                    <a:pt x="567" y="909"/>
                  </a:lnTo>
                  <a:lnTo>
                    <a:pt x="542" y="907"/>
                  </a:lnTo>
                  <a:lnTo>
                    <a:pt x="518" y="903"/>
                  </a:lnTo>
                  <a:lnTo>
                    <a:pt x="494" y="899"/>
                  </a:lnTo>
                  <a:lnTo>
                    <a:pt x="470" y="894"/>
                  </a:lnTo>
                  <a:lnTo>
                    <a:pt x="447" y="887"/>
                  </a:lnTo>
                  <a:lnTo>
                    <a:pt x="425" y="881"/>
                  </a:lnTo>
                  <a:lnTo>
                    <a:pt x="402" y="872"/>
                  </a:lnTo>
                  <a:lnTo>
                    <a:pt x="380" y="862"/>
                  </a:lnTo>
                  <a:lnTo>
                    <a:pt x="358" y="851"/>
                  </a:lnTo>
                  <a:lnTo>
                    <a:pt x="337" y="839"/>
                  </a:lnTo>
                  <a:lnTo>
                    <a:pt x="316" y="826"/>
                  </a:lnTo>
                  <a:lnTo>
                    <a:pt x="295" y="812"/>
                  </a:lnTo>
                  <a:lnTo>
                    <a:pt x="276" y="797"/>
                  </a:lnTo>
                  <a:lnTo>
                    <a:pt x="256" y="781"/>
                  </a:lnTo>
                  <a:lnTo>
                    <a:pt x="238" y="762"/>
                  </a:lnTo>
                  <a:lnTo>
                    <a:pt x="219" y="744"/>
                  </a:lnTo>
                  <a:lnTo>
                    <a:pt x="133" y="822"/>
                  </a:lnTo>
                  <a:lnTo>
                    <a:pt x="154" y="846"/>
                  </a:lnTo>
                  <a:lnTo>
                    <a:pt x="177" y="868"/>
                  </a:lnTo>
                  <a:lnTo>
                    <a:pt x="200" y="888"/>
                  </a:lnTo>
                  <a:lnTo>
                    <a:pt x="225" y="908"/>
                  </a:lnTo>
                  <a:lnTo>
                    <a:pt x="250" y="926"/>
                  </a:lnTo>
                  <a:lnTo>
                    <a:pt x="276" y="942"/>
                  </a:lnTo>
                  <a:lnTo>
                    <a:pt x="302" y="958"/>
                  </a:lnTo>
                  <a:lnTo>
                    <a:pt x="329" y="972"/>
                  </a:lnTo>
                  <a:lnTo>
                    <a:pt x="356" y="984"/>
                  </a:lnTo>
                  <a:lnTo>
                    <a:pt x="384" y="995"/>
                  </a:lnTo>
                  <a:lnTo>
                    <a:pt x="413" y="1004"/>
                  </a:lnTo>
                  <a:lnTo>
                    <a:pt x="441" y="1012"/>
                  </a:lnTo>
                  <a:lnTo>
                    <a:pt x="470" y="1018"/>
                  </a:lnTo>
                  <a:lnTo>
                    <a:pt x="500" y="1024"/>
                  </a:lnTo>
                  <a:lnTo>
                    <a:pt x="529" y="1028"/>
                  </a:lnTo>
                  <a:lnTo>
                    <a:pt x="558" y="1030"/>
                  </a:lnTo>
                  <a:lnTo>
                    <a:pt x="589" y="1031"/>
                  </a:lnTo>
                  <a:lnTo>
                    <a:pt x="619" y="1030"/>
                  </a:lnTo>
                  <a:lnTo>
                    <a:pt x="649" y="1028"/>
                  </a:lnTo>
                  <a:lnTo>
                    <a:pt x="680" y="1025"/>
                  </a:lnTo>
                  <a:lnTo>
                    <a:pt x="709" y="1021"/>
                  </a:lnTo>
                  <a:lnTo>
                    <a:pt x="738" y="1014"/>
                  </a:lnTo>
                  <a:lnTo>
                    <a:pt x="768" y="1006"/>
                  </a:lnTo>
                  <a:lnTo>
                    <a:pt x="796" y="998"/>
                  </a:lnTo>
                  <a:lnTo>
                    <a:pt x="824" y="987"/>
                  </a:lnTo>
                  <a:lnTo>
                    <a:pt x="852" y="975"/>
                  </a:lnTo>
                  <a:lnTo>
                    <a:pt x="880" y="962"/>
                  </a:lnTo>
                  <a:lnTo>
                    <a:pt x="907" y="947"/>
                  </a:lnTo>
                  <a:lnTo>
                    <a:pt x="933" y="930"/>
                  </a:lnTo>
                  <a:lnTo>
                    <a:pt x="959" y="913"/>
                  </a:lnTo>
                  <a:lnTo>
                    <a:pt x="984" y="895"/>
                  </a:lnTo>
                  <a:lnTo>
                    <a:pt x="1009" y="874"/>
                  </a:lnTo>
                  <a:lnTo>
                    <a:pt x="931" y="779"/>
                  </a:lnTo>
                  <a:close/>
                  <a:moveTo>
                    <a:pt x="219" y="744"/>
                  </a:moveTo>
                  <a:lnTo>
                    <a:pt x="206" y="729"/>
                  </a:lnTo>
                  <a:lnTo>
                    <a:pt x="194" y="713"/>
                  </a:lnTo>
                  <a:lnTo>
                    <a:pt x="184" y="697"/>
                  </a:lnTo>
                  <a:lnTo>
                    <a:pt x="174" y="681"/>
                  </a:lnTo>
                  <a:lnTo>
                    <a:pt x="165" y="665"/>
                  </a:lnTo>
                  <a:lnTo>
                    <a:pt x="156" y="647"/>
                  </a:lnTo>
                  <a:lnTo>
                    <a:pt x="149" y="630"/>
                  </a:lnTo>
                  <a:lnTo>
                    <a:pt x="142" y="611"/>
                  </a:lnTo>
                  <a:lnTo>
                    <a:pt x="137" y="594"/>
                  </a:lnTo>
                  <a:lnTo>
                    <a:pt x="132" y="576"/>
                  </a:lnTo>
                  <a:lnTo>
                    <a:pt x="128" y="557"/>
                  </a:lnTo>
                  <a:lnTo>
                    <a:pt x="125" y="539"/>
                  </a:lnTo>
                  <a:lnTo>
                    <a:pt x="124" y="520"/>
                  </a:lnTo>
                  <a:lnTo>
                    <a:pt x="123" y="503"/>
                  </a:lnTo>
                  <a:lnTo>
                    <a:pt x="123" y="484"/>
                  </a:lnTo>
                  <a:lnTo>
                    <a:pt x="124" y="466"/>
                  </a:lnTo>
                  <a:lnTo>
                    <a:pt x="125" y="446"/>
                  </a:lnTo>
                  <a:lnTo>
                    <a:pt x="126" y="428"/>
                  </a:lnTo>
                  <a:lnTo>
                    <a:pt x="128" y="408"/>
                  </a:lnTo>
                  <a:lnTo>
                    <a:pt x="133" y="390"/>
                  </a:lnTo>
                  <a:lnTo>
                    <a:pt x="137" y="371"/>
                  </a:lnTo>
                  <a:lnTo>
                    <a:pt x="142" y="354"/>
                  </a:lnTo>
                  <a:lnTo>
                    <a:pt x="149" y="336"/>
                  </a:lnTo>
                  <a:lnTo>
                    <a:pt x="156" y="319"/>
                  </a:lnTo>
                  <a:lnTo>
                    <a:pt x="165" y="302"/>
                  </a:lnTo>
                  <a:lnTo>
                    <a:pt x="175" y="286"/>
                  </a:lnTo>
                  <a:lnTo>
                    <a:pt x="186" y="269"/>
                  </a:lnTo>
                  <a:lnTo>
                    <a:pt x="197" y="254"/>
                  </a:lnTo>
                  <a:lnTo>
                    <a:pt x="210" y="239"/>
                  </a:lnTo>
                  <a:lnTo>
                    <a:pt x="224" y="225"/>
                  </a:lnTo>
                  <a:lnTo>
                    <a:pt x="238" y="211"/>
                  </a:lnTo>
                  <a:lnTo>
                    <a:pt x="254" y="198"/>
                  </a:lnTo>
                  <a:lnTo>
                    <a:pt x="167" y="111"/>
                  </a:lnTo>
                  <a:lnTo>
                    <a:pt x="149" y="128"/>
                  </a:lnTo>
                  <a:lnTo>
                    <a:pt x="130" y="147"/>
                  </a:lnTo>
                  <a:lnTo>
                    <a:pt x="114" y="165"/>
                  </a:lnTo>
                  <a:lnTo>
                    <a:pt x="98" y="185"/>
                  </a:lnTo>
                  <a:lnTo>
                    <a:pt x="84" y="205"/>
                  </a:lnTo>
                  <a:lnTo>
                    <a:pt x="71" y="226"/>
                  </a:lnTo>
                  <a:lnTo>
                    <a:pt x="59" y="248"/>
                  </a:lnTo>
                  <a:lnTo>
                    <a:pt x="47" y="269"/>
                  </a:lnTo>
                  <a:lnTo>
                    <a:pt x="37" y="292"/>
                  </a:lnTo>
                  <a:lnTo>
                    <a:pt x="28" y="315"/>
                  </a:lnTo>
                  <a:lnTo>
                    <a:pt x="21" y="338"/>
                  </a:lnTo>
                  <a:lnTo>
                    <a:pt x="14" y="361"/>
                  </a:lnTo>
                  <a:lnTo>
                    <a:pt x="9" y="384"/>
                  </a:lnTo>
                  <a:lnTo>
                    <a:pt x="6" y="408"/>
                  </a:lnTo>
                  <a:lnTo>
                    <a:pt x="2" y="432"/>
                  </a:lnTo>
                  <a:lnTo>
                    <a:pt x="0" y="456"/>
                  </a:lnTo>
                  <a:lnTo>
                    <a:pt x="0" y="481"/>
                  </a:lnTo>
                  <a:lnTo>
                    <a:pt x="0" y="505"/>
                  </a:lnTo>
                  <a:lnTo>
                    <a:pt x="2" y="529"/>
                  </a:lnTo>
                  <a:lnTo>
                    <a:pt x="4" y="554"/>
                  </a:lnTo>
                  <a:lnTo>
                    <a:pt x="9" y="578"/>
                  </a:lnTo>
                  <a:lnTo>
                    <a:pt x="14" y="602"/>
                  </a:lnTo>
                  <a:lnTo>
                    <a:pt x="21" y="625"/>
                  </a:lnTo>
                  <a:lnTo>
                    <a:pt x="28" y="648"/>
                  </a:lnTo>
                  <a:lnTo>
                    <a:pt x="37" y="672"/>
                  </a:lnTo>
                  <a:lnTo>
                    <a:pt x="47" y="695"/>
                  </a:lnTo>
                  <a:lnTo>
                    <a:pt x="59" y="717"/>
                  </a:lnTo>
                  <a:lnTo>
                    <a:pt x="71" y="739"/>
                  </a:lnTo>
                  <a:lnTo>
                    <a:pt x="85" y="760"/>
                  </a:lnTo>
                  <a:lnTo>
                    <a:pt x="99" y="782"/>
                  </a:lnTo>
                  <a:lnTo>
                    <a:pt x="115" y="802"/>
                  </a:lnTo>
                  <a:lnTo>
                    <a:pt x="133" y="822"/>
                  </a:lnTo>
                  <a:lnTo>
                    <a:pt x="219" y="744"/>
                  </a:lnTo>
                  <a:close/>
                  <a:moveTo>
                    <a:pt x="133" y="822"/>
                  </a:moveTo>
                  <a:lnTo>
                    <a:pt x="176" y="787"/>
                  </a:lnTo>
                  <a:lnTo>
                    <a:pt x="133" y="822"/>
                  </a:lnTo>
                  <a:close/>
                  <a:moveTo>
                    <a:pt x="254" y="198"/>
                  </a:moveTo>
                  <a:lnTo>
                    <a:pt x="266" y="188"/>
                  </a:lnTo>
                  <a:lnTo>
                    <a:pt x="277" y="179"/>
                  </a:lnTo>
                  <a:lnTo>
                    <a:pt x="289" y="171"/>
                  </a:lnTo>
                  <a:lnTo>
                    <a:pt x="301" y="163"/>
                  </a:lnTo>
                  <a:lnTo>
                    <a:pt x="314" y="156"/>
                  </a:lnTo>
                  <a:lnTo>
                    <a:pt x="326" y="150"/>
                  </a:lnTo>
                  <a:lnTo>
                    <a:pt x="339" y="145"/>
                  </a:lnTo>
                  <a:lnTo>
                    <a:pt x="352" y="139"/>
                  </a:lnTo>
                  <a:lnTo>
                    <a:pt x="365" y="135"/>
                  </a:lnTo>
                  <a:lnTo>
                    <a:pt x="378" y="130"/>
                  </a:lnTo>
                  <a:lnTo>
                    <a:pt x="392" y="127"/>
                  </a:lnTo>
                  <a:lnTo>
                    <a:pt x="405" y="124"/>
                  </a:lnTo>
                  <a:lnTo>
                    <a:pt x="419" y="122"/>
                  </a:lnTo>
                  <a:lnTo>
                    <a:pt x="433" y="121"/>
                  </a:lnTo>
                  <a:lnTo>
                    <a:pt x="447" y="120"/>
                  </a:lnTo>
                  <a:lnTo>
                    <a:pt x="463" y="120"/>
                  </a:lnTo>
                  <a:lnTo>
                    <a:pt x="492" y="124"/>
                  </a:lnTo>
                  <a:lnTo>
                    <a:pt x="520" y="129"/>
                  </a:lnTo>
                  <a:lnTo>
                    <a:pt x="534" y="133"/>
                  </a:lnTo>
                  <a:lnTo>
                    <a:pt x="548" y="137"/>
                  </a:lnTo>
                  <a:lnTo>
                    <a:pt x="563" y="142"/>
                  </a:lnTo>
                  <a:lnTo>
                    <a:pt x="577" y="148"/>
                  </a:lnTo>
                  <a:lnTo>
                    <a:pt x="590" y="153"/>
                  </a:lnTo>
                  <a:lnTo>
                    <a:pt x="603" y="160"/>
                  </a:lnTo>
                  <a:lnTo>
                    <a:pt x="615" y="167"/>
                  </a:lnTo>
                  <a:lnTo>
                    <a:pt x="627" y="175"/>
                  </a:lnTo>
                  <a:lnTo>
                    <a:pt x="639" y="185"/>
                  </a:lnTo>
                  <a:lnTo>
                    <a:pt x="649" y="193"/>
                  </a:lnTo>
                  <a:lnTo>
                    <a:pt x="660" y="204"/>
                  </a:lnTo>
                  <a:lnTo>
                    <a:pt x="670" y="215"/>
                  </a:lnTo>
                  <a:lnTo>
                    <a:pt x="757" y="137"/>
                  </a:lnTo>
                  <a:lnTo>
                    <a:pt x="743" y="121"/>
                  </a:lnTo>
                  <a:lnTo>
                    <a:pt x="726" y="107"/>
                  </a:lnTo>
                  <a:lnTo>
                    <a:pt x="710" y="92"/>
                  </a:lnTo>
                  <a:lnTo>
                    <a:pt x="694" y="79"/>
                  </a:lnTo>
                  <a:lnTo>
                    <a:pt x="678" y="67"/>
                  </a:lnTo>
                  <a:lnTo>
                    <a:pt x="659" y="57"/>
                  </a:lnTo>
                  <a:lnTo>
                    <a:pt x="642" y="47"/>
                  </a:lnTo>
                  <a:lnTo>
                    <a:pt x="623" y="37"/>
                  </a:lnTo>
                  <a:lnTo>
                    <a:pt x="605" y="29"/>
                  </a:lnTo>
                  <a:lnTo>
                    <a:pt x="586" y="22"/>
                  </a:lnTo>
                  <a:lnTo>
                    <a:pt x="567" y="16"/>
                  </a:lnTo>
                  <a:lnTo>
                    <a:pt x="547" y="11"/>
                  </a:lnTo>
                  <a:lnTo>
                    <a:pt x="528" y="7"/>
                  </a:lnTo>
                  <a:lnTo>
                    <a:pt x="508" y="3"/>
                  </a:lnTo>
                  <a:lnTo>
                    <a:pt x="489" y="1"/>
                  </a:lnTo>
                  <a:lnTo>
                    <a:pt x="469" y="0"/>
                  </a:lnTo>
                  <a:lnTo>
                    <a:pt x="449" y="0"/>
                  </a:lnTo>
                  <a:lnTo>
                    <a:pt x="429" y="0"/>
                  </a:lnTo>
                  <a:lnTo>
                    <a:pt x="408" y="2"/>
                  </a:lnTo>
                  <a:lnTo>
                    <a:pt x="389" y="5"/>
                  </a:lnTo>
                  <a:lnTo>
                    <a:pt x="369" y="8"/>
                  </a:lnTo>
                  <a:lnTo>
                    <a:pt x="350" y="12"/>
                  </a:lnTo>
                  <a:lnTo>
                    <a:pt x="330" y="18"/>
                  </a:lnTo>
                  <a:lnTo>
                    <a:pt x="311" y="24"/>
                  </a:lnTo>
                  <a:lnTo>
                    <a:pt x="291" y="32"/>
                  </a:lnTo>
                  <a:lnTo>
                    <a:pt x="273" y="40"/>
                  </a:lnTo>
                  <a:lnTo>
                    <a:pt x="254" y="50"/>
                  </a:lnTo>
                  <a:lnTo>
                    <a:pt x="236" y="60"/>
                  </a:lnTo>
                  <a:lnTo>
                    <a:pt x="218" y="71"/>
                  </a:lnTo>
                  <a:lnTo>
                    <a:pt x="201" y="84"/>
                  </a:lnTo>
                  <a:lnTo>
                    <a:pt x="184" y="97"/>
                  </a:lnTo>
                  <a:lnTo>
                    <a:pt x="167" y="111"/>
                  </a:lnTo>
                  <a:lnTo>
                    <a:pt x="254" y="198"/>
                  </a:lnTo>
                  <a:close/>
                  <a:moveTo>
                    <a:pt x="254" y="198"/>
                  </a:moveTo>
                  <a:lnTo>
                    <a:pt x="211" y="154"/>
                  </a:lnTo>
                  <a:lnTo>
                    <a:pt x="254" y="198"/>
                  </a:lnTo>
                  <a:close/>
                  <a:moveTo>
                    <a:pt x="670" y="215"/>
                  </a:moveTo>
                  <a:lnTo>
                    <a:pt x="685" y="235"/>
                  </a:lnTo>
                  <a:lnTo>
                    <a:pt x="698" y="255"/>
                  </a:lnTo>
                  <a:lnTo>
                    <a:pt x="709" y="276"/>
                  </a:lnTo>
                  <a:lnTo>
                    <a:pt x="717" y="298"/>
                  </a:lnTo>
                  <a:lnTo>
                    <a:pt x="723" y="318"/>
                  </a:lnTo>
                  <a:lnTo>
                    <a:pt x="728" y="339"/>
                  </a:lnTo>
                  <a:lnTo>
                    <a:pt x="731" y="359"/>
                  </a:lnTo>
                  <a:lnTo>
                    <a:pt x="731" y="379"/>
                  </a:lnTo>
                  <a:lnTo>
                    <a:pt x="728" y="402"/>
                  </a:lnTo>
                  <a:lnTo>
                    <a:pt x="722" y="424"/>
                  </a:lnTo>
                  <a:lnTo>
                    <a:pt x="717" y="444"/>
                  </a:lnTo>
                  <a:lnTo>
                    <a:pt x="708" y="464"/>
                  </a:lnTo>
                  <a:lnTo>
                    <a:pt x="704" y="473"/>
                  </a:lnTo>
                  <a:lnTo>
                    <a:pt x="698" y="483"/>
                  </a:lnTo>
                  <a:lnTo>
                    <a:pt x="693" y="493"/>
                  </a:lnTo>
                  <a:lnTo>
                    <a:pt x="686" y="502"/>
                  </a:lnTo>
                  <a:lnTo>
                    <a:pt x="679" y="510"/>
                  </a:lnTo>
                  <a:lnTo>
                    <a:pt x="671" y="519"/>
                  </a:lnTo>
                  <a:lnTo>
                    <a:pt x="662" y="528"/>
                  </a:lnTo>
                  <a:lnTo>
                    <a:pt x="653" y="535"/>
                  </a:lnTo>
                  <a:lnTo>
                    <a:pt x="731" y="631"/>
                  </a:lnTo>
                  <a:lnTo>
                    <a:pt x="745" y="619"/>
                  </a:lnTo>
                  <a:lnTo>
                    <a:pt x="757" y="606"/>
                  </a:lnTo>
                  <a:lnTo>
                    <a:pt x="769" y="593"/>
                  </a:lnTo>
                  <a:lnTo>
                    <a:pt x="780" y="579"/>
                  </a:lnTo>
                  <a:lnTo>
                    <a:pt x="790" y="565"/>
                  </a:lnTo>
                  <a:lnTo>
                    <a:pt x="799" y="549"/>
                  </a:lnTo>
                  <a:lnTo>
                    <a:pt x="808" y="535"/>
                  </a:lnTo>
                  <a:lnTo>
                    <a:pt x="815" y="520"/>
                  </a:lnTo>
                  <a:lnTo>
                    <a:pt x="823" y="504"/>
                  </a:lnTo>
                  <a:lnTo>
                    <a:pt x="828" y="489"/>
                  </a:lnTo>
                  <a:lnTo>
                    <a:pt x="834" y="472"/>
                  </a:lnTo>
                  <a:lnTo>
                    <a:pt x="838" y="456"/>
                  </a:lnTo>
                  <a:lnTo>
                    <a:pt x="843" y="440"/>
                  </a:lnTo>
                  <a:lnTo>
                    <a:pt x="845" y="424"/>
                  </a:lnTo>
                  <a:lnTo>
                    <a:pt x="847" y="407"/>
                  </a:lnTo>
                  <a:lnTo>
                    <a:pt x="848" y="390"/>
                  </a:lnTo>
                  <a:lnTo>
                    <a:pt x="849" y="374"/>
                  </a:lnTo>
                  <a:lnTo>
                    <a:pt x="848" y="357"/>
                  </a:lnTo>
                  <a:lnTo>
                    <a:pt x="847" y="340"/>
                  </a:lnTo>
                  <a:lnTo>
                    <a:pt x="845" y="324"/>
                  </a:lnTo>
                  <a:lnTo>
                    <a:pt x="843" y="307"/>
                  </a:lnTo>
                  <a:lnTo>
                    <a:pt x="838" y="290"/>
                  </a:lnTo>
                  <a:lnTo>
                    <a:pt x="834" y="274"/>
                  </a:lnTo>
                  <a:lnTo>
                    <a:pt x="828" y="257"/>
                  </a:lnTo>
                  <a:lnTo>
                    <a:pt x="823" y="242"/>
                  </a:lnTo>
                  <a:lnTo>
                    <a:pt x="815" y="226"/>
                  </a:lnTo>
                  <a:lnTo>
                    <a:pt x="808" y="211"/>
                  </a:lnTo>
                  <a:lnTo>
                    <a:pt x="799" y="194"/>
                  </a:lnTo>
                  <a:lnTo>
                    <a:pt x="790" y="180"/>
                  </a:lnTo>
                  <a:lnTo>
                    <a:pt x="780" y="165"/>
                  </a:lnTo>
                  <a:lnTo>
                    <a:pt x="769" y="151"/>
                  </a:lnTo>
                  <a:lnTo>
                    <a:pt x="757" y="137"/>
                  </a:lnTo>
                  <a:lnTo>
                    <a:pt x="670" y="215"/>
                  </a:lnTo>
                  <a:close/>
                  <a:moveTo>
                    <a:pt x="757" y="137"/>
                  </a:moveTo>
                  <a:lnTo>
                    <a:pt x="713" y="180"/>
                  </a:lnTo>
                  <a:lnTo>
                    <a:pt x="757" y="137"/>
                  </a:lnTo>
                  <a:close/>
                  <a:moveTo>
                    <a:pt x="653" y="535"/>
                  </a:moveTo>
                  <a:lnTo>
                    <a:pt x="640" y="546"/>
                  </a:lnTo>
                  <a:lnTo>
                    <a:pt x="625" y="556"/>
                  </a:lnTo>
                  <a:lnTo>
                    <a:pt x="611" y="564"/>
                  </a:lnTo>
                  <a:lnTo>
                    <a:pt x="596" y="570"/>
                  </a:lnTo>
                  <a:lnTo>
                    <a:pt x="580" y="574"/>
                  </a:lnTo>
                  <a:lnTo>
                    <a:pt x="565" y="578"/>
                  </a:lnTo>
                  <a:lnTo>
                    <a:pt x="548" y="580"/>
                  </a:lnTo>
                  <a:lnTo>
                    <a:pt x="533" y="580"/>
                  </a:lnTo>
                  <a:lnTo>
                    <a:pt x="517" y="579"/>
                  </a:lnTo>
                  <a:lnTo>
                    <a:pt x="502" y="577"/>
                  </a:lnTo>
                  <a:lnTo>
                    <a:pt x="487" y="572"/>
                  </a:lnTo>
                  <a:lnTo>
                    <a:pt x="471" y="566"/>
                  </a:lnTo>
                  <a:lnTo>
                    <a:pt x="457" y="559"/>
                  </a:lnTo>
                  <a:lnTo>
                    <a:pt x="443" y="549"/>
                  </a:lnTo>
                  <a:lnTo>
                    <a:pt x="431" y="540"/>
                  </a:lnTo>
                  <a:lnTo>
                    <a:pt x="419" y="527"/>
                  </a:lnTo>
                  <a:lnTo>
                    <a:pt x="324" y="605"/>
                  </a:lnTo>
                  <a:lnTo>
                    <a:pt x="335" y="616"/>
                  </a:lnTo>
                  <a:lnTo>
                    <a:pt x="345" y="627"/>
                  </a:lnTo>
                  <a:lnTo>
                    <a:pt x="357" y="636"/>
                  </a:lnTo>
                  <a:lnTo>
                    <a:pt x="368" y="645"/>
                  </a:lnTo>
                  <a:lnTo>
                    <a:pt x="381" y="654"/>
                  </a:lnTo>
                  <a:lnTo>
                    <a:pt x="393" y="661"/>
                  </a:lnTo>
                  <a:lnTo>
                    <a:pt x="406" y="669"/>
                  </a:lnTo>
                  <a:lnTo>
                    <a:pt x="419" y="675"/>
                  </a:lnTo>
                  <a:lnTo>
                    <a:pt x="432" y="681"/>
                  </a:lnTo>
                  <a:lnTo>
                    <a:pt x="445" y="686"/>
                  </a:lnTo>
                  <a:lnTo>
                    <a:pt x="458" y="691"/>
                  </a:lnTo>
                  <a:lnTo>
                    <a:pt x="472" y="694"/>
                  </a:lnTo>
                  <a:lnTo>
                    <a:pt x="485" y="697"/>
                  </a:lnTo>
                  <a:lnTo>
                    <a:pt x="500" y="699"/>
                  </a:lnTo>
                  <a:lnTo>
                    <a:pt x="514" y="701"/>
                  </a:lnTo>
                  <a:lnTo>
                    <a:pt x="528" y="703"/>
                  </a:lnTo>
                  <a:lnTo>
                    <a:pt x="541" y="704"/>
                  </a:lnTo>
                  <a:lnTo>
                    <a:pt x="555" y="703"/>
                  </a:lnTo>
                  <a:lnTo>
                    <a:pt x="569" y="703"/>
                  </a:lnTo>
                  <a:lnTo>
                    <a:pt x="582" y="700"/>
                  </a:lnTo>
                  <a:lnTo>
                    <a:pt x="596" y="698"/>
                  </a:lnTo>
                  <a:lnTo>
                    <a:pt x="609" y="696"/>
                  </a:lnTo>
                  <a:lnTo>
                    <a:pt x="622" y="692"/>
                  </a:lnTo>
                  <a:lnTo>
                    <a:pt x="635" y="688"/>
                  </a:lnTo>
                  <a:lnTo>
                    <a:pt x="648" y="683"/>
                  </a:lnTo>
                  <a:lnTo>
                    <a:pt x="661" y="678"/>
                  </a:lnTo>
                  <a:lnTo>
                    <a:pt x="673" y="671"/>
                  </a:lnTo>
                  <a:lnTo>
                    <a:pt x="686" y="665"/>
                  </a:lnTo>
                  <a:lnTo>
                    <a:pt x="698" y="657"/>
                  </a:lnTo>
                  <a:lnTo>
                    <a:pt x="709" y="649"/>
                  </a:lnTo>
                  <a:lnTo>
                    <a:pt x="720" y="641"/>
                  </a:lnTo>
                  <a:lnTo>
                    <a:pt x="731" y="631"/>
                  </a:lnTo>
                  <a:lnTo>
                    <a:pt x="653" y="535"/>
                  </a:lnTo>
                  <a:close/>
                  <a:moveTo>
                    <a:pt x="731" y="631"/>
                  </a:moveTo>
                  <a:lnTo>
                    <a:pt x="696" y="579"/>
                  </a:lnTo>
                  <a:lnTo>
                    <a:pt x="731" y="631"/>
                  </a:lnTo>
                  <a:close/>
                  <a:moveTo>
                    <a:pt x="419" y="527"/>
                  </a:moveTo>
                  <a:lnTo>
                    <a:pt x="409" y="517"/>
                  </a:lnTo>
                  <a:lnTo>
                    <a:pt x="402" y="506"/>
                  </a:lnTo>
                  <a:lnTo>
                    <a:pt x="396" y="495"/>
                  </a:lnTo>
                  <a:lnTo>
                    <a:pt x="391" y="484"/>
                  </a:lnTo>
                  <a:lnTo>
                    <a:pt x="388" y="472"/>
                  </a:lnTo>
                  <a:lnTo>
                    <a:pt x="386" y="460"/>
                  </a:lnTo>
                  <a:lnTo>
                    <a:pt x="384" y="449"/>
                  </a:lnTo>
                  <a:lnTo>
                    <a:pt x="384" y="437"/>
                  </a:lnTo>
                  <a:lnTo>
                    <a:pt x="386" y="426"/>
                  </a:lnTo>
                  <a:lnTo>
                    <a:pt x="388" y="414"/>
                  </a:lnTo>
                  <a:lnTo>
                    <a:pt x="392" y="403"/>
                  </a:lnTo>
                  <a:lnTo>
                    <a:pt x="396" y="392"/>
                  </a:lnTo>
                  <a:lnTo>
                    <a:pt x="403" y="381"/>
                  </a:lnTo>
                  <a:lnTo>
                    <a:pt x="411" y="371"/>
                  </a:lnTo>
                  <a:lnTo>
                    <a:pt x="418" y="362"/>
                  </a:lnTo>
                  <a:lnTo>
                    <a:pt x="428" y="353"/>
                  </a:lnTo>
                  <a:lnTo>
                    <a:pt x="341" y="259"/>
                  </a:lnTo>
                  <a:lnTo>
                    <a:pt x="332" y="267"/>
                  </a:lnTo>
                  <a:lnTo>
                    <a:pt x="324" y="277"/>
                  </a:lnTo>
                  <a:lnTo>
                    <a:pt x="316" y="287"/>
                  </a:lnTo>
                  <a:lnTo>
                    <a:pt x="310" y="297"/>
                  </a:lnTo>
                  <a:lnTo>
                    <a:pt x="302" y="307"/>
                  </a:lnTo>
                  <a:lnTo>
                    <a:pt x="297" y="317"/>
                  </a:lnTo>
                  <a:lnTo>
                    <a:pt x="291" y="328"/>
                  </a:lnTo>
                  <a:lnTo>
                    <a:pt x="286" y="339"/>
                  </a:lnTo>
                  <a:lnTo>
                    <a:pt x="277" y="362"/>
                  </a:lnTo>
                  <a:lnTo>
                    <a:pt x="270" y="384"/>
                  </a:lnTo>
                  <a:lnTo>
                    <a:pt x="266" y="408"/>
                  </a:lnTo>
                  <a:lnTo>
                    <a:pt x="264" y="431"/>
                  </a:lnTo>
                  <a:lnTo>
                    <a:pt x="264" y="443"/>
                  </a:lnTo>
                  <a:lnTo>
                    <a:pt x="264" y="455"/>
                  </a:lnTo>
                  <a:lnTo>
                    <a:pt x="264" y="467"/>
                  </a:lnTo>
                  <a:lnTo>
                    <a:pt x="266" y="479"/>
                  </a:lnTo>
                  <a:lnTo>
                    <a:pt x="267" y="490"/>
                  </a:lnTo>
                  <a:lnTo>
                    <a:pt x="269" y="502"/>
                  </a:lnTo>
                  <a:lnTo>
                    <a:pt x="273" y="513"/>
                  </a:lnTo>
                  <a:lnTo>
                    <a:pt x="276" y="524"/>
                  </a:lnTo>
                  <a:lnTo>
                    <a:pt x="280" y="535"/>
                  </a:lnTo>
                  <a:lnTo>
                    <a:pt x="285" y="546"/>
                  </a:lnTo>
                  <a:lnTo>
                    <a:pt x="290" y="556"/>
                  </a:lnTo>
                  <a:lnTo>
                    <a:pt x="295" y="567"/>
                  </a:lnTo>
                  <a:lnTo>
                    <a:pt x="302" y="577"/>
                  </a:lnTo>
                  <a:lnTo>
                    <a:pt x="308" y="586"/>
                  </a:lnTo>
                  <a:lnTo>
                    <a:pt x="316" y="596"/>
                  </a:lnTo>
                  <a:lnTo>
                    <a:pt x="324" y="605"/>
                  </a:lnTo>
                  <a:lnTo>
                    <a:pt x="419" y="527"/>
                  </a:lnTo>
                  <a:close/>
                  <a:moveTo>
                    <a:pt x="324" y="605"/>
                  </a:moveTo>
                  <a:lnTo>
                    <a:pt x="367" y="561"/>
                  </a:lnTo>
                  <a:lnTo>
                    <a:pt x="324" y="605"/>
                  </a:lnTo>
                  <a:close/>
                  <a:moveTo>
                    <a:pt x="428" y="353"/>
                  </a:moveTo>
                  <a:lnTo>
                    <a:pt x="434" y="348"/>
                  </a:lnTo>
                  <a:lnTo>
                    <a:pt x="441" y="342"/>
                  </a:lnTo>
                  <a:lnTo>
                    <a:pt x="449" y="338"/>
                  </a:lnTo>
                  <a:lnTo>
                    <a:pt x="456" y="335"/>
                  </a:lnTo>
                  <a:lnTo>
                    <a:pt x="464" y="331"/>
                  </a:lnTo>
                  <a:lnTo>
                    <a:pt x="472" y="329"/>
                  </a:lnTo>
                  <a:lnTo>
                    <a:pt x="480" y="329"/>
                  </a:lnTo>
                  <a:lnTo>
                    <a:pt x="489" y="329"/>
                  </a:lnTo>
                  <a:lnTo>
                    <a:pt x="496" y="329"/>
                  </a:lnTo>
                  <a:lnTo>
                    <a:pt x="505" y="331"/>
                  </a:lnTo>
                  <a:lnTo>
                    <a:pt x="513" y="335"/>
                  </a:lnTo>
                  <a:lnTo>
                    <a:pt x="520" y="338"/>
                  </a:lnTo>
                  <a:lnTo>
                    <a:pt x="528" y="342"/>
                  </a:lnTo>
                  <a:lnTo>
                    <a:pt x="535" y="348"/>
                  </a:lnTo>
                  <a:lnTo>
                    <a:pt x="542" y="354"/>
                  </a:lnTo>
                  <a:lnTo>
                    <a:pt x="549" y="362"/>
                  </a:lnTo>
                  <a:lnTo>
                    <a:pt x="635" y="276"/>
                  </a:lnTo>
                  <a:lnTo>
                    <a:pt x="620" y="261"/>
                  </a:lnTo>
                  <a:lnTo>
                    <a:pt x="604" y="247"/>
                  </a:lnTo>
                  <a:lnTo>
                    <a:pt x="586" y="236"/>
                  </a:lnTo>
                  <a:lnTo>
                    <a:pt x="569" y="226"/>
                  </a:lnTo>
                  <a:lnTo>
                    <a:pt x="551" y="219"/>
                  </a:lnTo>
                  <a:lnTo>
                    <a:pt x="531" y="214"/>
                  </a:lnTo>
                  <a:lnTo>
                    <a:pt x="511" y="210"/>
                  </a:lnTo>
                  <a:lnTo>
                    <a:pt x="492" y="209"/>
                  </a:lnTo>
                  <a:lnTo>
                    <a:pt x="471" y="209"/>
                  </a:lnTo>
                  <a:lnTo>
                    <a:pt x="452" y="211"/>
                  </a:lnTo>
                  <a:lnTo>
                    <a:pt x="432" y="214"/>
                  </a:lnTo>
                  <a:lnTo>
                    <a:pt x="413" y="219"/>
                  </a:lnTo>
                  <a:lnTo>
                    <a:pt x="393" y="227"/>
                  </a:lnTo>
                  <a:lnTo>
                    <a:pt x="375" y="236"/>
                  </a:lnTo>
                  <a:lnTo>
                    <a:pt x="357" y="246"/>
                  </a:lnTo>
                  <a:lnTo>
                    <a:pt x="341" y="259"/>
                  </a:lnTo>
                  <a:lnTo>
                    <a:pt x="428" y="353"/>
                  </a:lnTo>
                  <a:close/>
                  <a:moveTo>
                    <a:pt x="341" y="259"/>
                  </a:moveTo>
                  <a:lnTo>
                    <a:pt x="384" y="311"/>
                  </a:lnTo>
                  <a:lnTo>
                    <a:pt x="341" y="259"/>
                  </a:lnTo>
                  <a:close/>
                  <a:moveTo>
                    <a:pt x="549" y="362"/>
                  </a:moveTo>
                  <a:lnTo>
                    <a:pt x="552" y="366"/>
                  </a:lnTo>
                  <a:lnTo>
                    <a:pt x="554" y="370"/>
                  </a:lnTo>
                  <a:lnTo>
                    <a:pt x="556" y="375"/>
                  </a:lnTo>
                  <a:lnTo>
                    <a:pt x="557" y="379"/>
                  </a:lnTo>
                  <a:lnTo>
                    <a:pt x="557" y="389"/>
                  </a:lnTo>
                  <a:lnTo>
                    <a:pt x="558" y="396"/>
                  </a:lnTo>
                  <a:lnTo>
                    <a:pt x="557" y="409"/>
                  </a:lnTo>
                  <a:lnTo>
                    <a:pt x="556" y="421"/>
                  </a:lnTo>
                  <a:lnTo>
                    <a:pt x="554" y="427"/>
                  </a:lnTo>
                  <a:lnTo>
                    <a:pt x="551" y="432"/>
                  </a:lnTo>
                  <a:lnTo>
                    <a:pt x="546" y="437"/>
                  </a:lnTo>
                  <a:lnTo>
                    <a:pt x="541" y="440"/>
                  </a:lnTo>
                  <a:lnTo>
                    <a:pt x="627" y="527"/>
                  </a:lnTo>
                  <a:lnTo>
                    <a:pt x="640" y="515"/>
                  </a:lnTo>
                  <a:lnTo>
                    <a:pt x="650" y="502"/>
                  </a:lnTo>
                  <a:lnTo>
                    <a:pt x="659" y="488"/>
                  </a:lnTo>
                  <a:lnTo>
                    <a:pt x="668" y="473"/>
                  </a:lnTo>
                  <a:lnTo>
                    <a:pt x="673" y="457"/>
                  </a:lnTo>
                  <a:lnTo>
                    <a:pt x="679" y="441"/>
                  </a:lnTo>
                  <a:lnTo>
                    <a:pt x="682" y="425"/>
                  </a:lnTo>
                  <a:lnTo>
                    <a:pt x="683" y="407"/>
                  </a:lnTo>
                  <a:lnTo>
                    <a:pt x="683" y="391"/>
                  </a:lnTo>
                  <a:lnTo>
                    <a:pt x="682" y="374"/>
                  </a:lnTo>
                  <a:lnTo>
                    <a:pt x="679" y="356"/>
                  </a:lnTo>
                  <a:lnTo>
                    <a:pt x="673" y="339"/>
                  </a:lnTo>
                  <a:lnTo>
                    <a:pt x="667" y="323"/>
                  </a:lnTo>
                  <a:lnTo>
                    <a:pt x="658" y="306"/>
                  </a:lnTo>
                  <a:lnTo>
                    <a:pt x="648" y="290"/>
                  </a:lnTo>
                  <a:lnTo>
                    <a:pt x="635" y="276"/>
                  </a:lnTo>
                  <a:lnTo>
                    <a:pt x="549" y="362"/>
                  </a:lnTo>
                  <a:close/>
                  <a:moveTo>
                    <a:pt x="635" y="276"/>
                  </a:moveTo>
                  <a:lnTo>
                    <a:pt x="593" y="319"/>
                  </a:lnTo>
                  <a:lnTo>
                    <a:pt x="635" y="276"/>
                  </a:lnTo>
                  <a:close/>
                  <a:moveTo>
                    <a:pt x="541" y="440"/>
                  </a:moveTo>
                  <a:lnTo>
                    <a:pt x="536" y="443"/>
                  </a:lnTo>
                  <a:lnTo>
                    <a:pt x="531" y="445"/>
                  </a:lnTo>
                  <a:lnTo>
                    <a:pt x="525" y="446"/>
                  </a:lnTo>
                  <a:lnTo>
                    <a:pt x="519" y="446"/>
                  </a:lnTo>
                  <a:lnTo>
                    <a:pt x="513" y="446"/>
                  </a:lnTo>
                  <a:lnTo>
                    <a:pt x="506" y="445"/>
                  </a:lnTo>
                  <a:lnTo>
                    <a:pt x="501" y="443"/>
                  </a:lnTo>
                  <a:lnTo>
                    <a:pt x="497" y="440"/>
                  </a:lnTo>
                  <a:lnTo>
                    <a:pt x="402" y="518"/>
                  </a:lnTo>
                  <a:lnTo>
                    <a:pt x="414" y="529"/>
                  </a:lnTo>
                  <a:lnTo>
                    <a:pt x="426" y="539"/>
                  </a:lnTo>
                  <a:lnTo>
                    <a:pt x="439" y="547"/>
                  </a:lnTo>
                  <a:lnTo>
                    <a:pt x="453" y="554"/>
                  </a:lnTo>
                  <a:lnTo>
                    <a:pt x="467" y="559"/>
                  </a:lnTo>
                  <a:lnTo>
                    <a:pt x="481" y="564"/>
                  </a:lnTo>
                  <a:lnTo>
                    <a:pt x="496" y="567"/>
                  </a:lnTo>
                  <a:lnTo>
                    <a:pt x="511" y="568"/>
                  </a:lnTo>
                  <a:lnTo>
                    <a:pt x="526" y="568"/>
                  </a:lnTo>
                  <a:lnTo>
                    <a:pt x="541" y="567"/>
                  </a:lnTo>
                  <a:lnTo>
                    <a:pt x="556" y="564"/>
                  </a:lnTo>
                  <a:lnTo>
                    <a:pt x="571" y="560"/>
                  </a:lnTo>
                  <a:lnTo>
                    <a:pt x="585" y="554"/>
                  </a:lnTo>
                  <a:lnTo>
                    <a:pt x="599" y="546"/>
                  </a:lnTo>
                  <a:lnTo>
                    <a:pt x="614" y="538"/>
                  </a:lnTo>
                  <a:lnTo>
                    <a:pt x="627" y="527"/>
                  </a:lnTo>
                  <a:lnTo>
                    <a:pt x="541" y="440"/>
                  </a:lnTo>
                  <a:close/>
                  <a:moveTo>
                    <a:pt x="627" y="527"/>
                  </a:moveTo>
                  <a:lnTo>
                    <a:pt x="584" y="483"/>
                  </a:lnTo>
                  <a:lnTo>
                    <a:pt x="627" y="527"/>
                  </a:lnTo>
                  <a:close/>
                  <a:moveTo>
                    <a:pt x="497" y="440"/>
                  </a:moveTo>
                  <a:lnTo>
                    <a:pt x="489" y="422"/>
                  </a:lnTo>
                  <a:lnTo>
                    <a:pt x="497" y="414"/>
                  </a:lnTo>
                  <a:lnTo>
                    <a:pt x="419" y="327"/>
                  </a:lnTo>
                  <a:lnTo>
                    <a:pt x="407" y="338"/>
                  </a:lnTo>
                  <a:lnTo>
                    <a:pt x="397" y="349"/>
                  </a:lnTo>
                  <a:lnTo>
                    <a:pt x="390" y="359"/>
                  </a:lnTo>
                  <a:lnTo>
                    <a:pt x="383" y="371"/>
                  </a:lnTo>
                  <a:lnTo>
                    <a:pt x="378" y="384"/>
                  </a:lnTo>
                  <a:lnTo>
                    <a:pt x="374" y="397"/>
                  </a:lnTo>
                  <a:lnTo>
                    <a:pt x="370" y="409"/>
                  </a:lnTo>
                  <a:lnTo>
                    <a:pt x="367" y="422"/>
                  </a:lnTo>
                  <a:lnTo>
                    <a:pt x="367" y="435"/>
                  </a:lnTo>
                  <a:lnTo>
                    <a:pt x="370" y="449"/>
                  </a:lnTo>
                  <a:lnTo>
                    <a:pt x="374" y="462"/>
                  </a:lnTo>
                  <a:lnTo>
                    <a:pt x="378" y="473"/>
                  </a:lnTo>
                  <a:lnTo>
                    <a:pt x="383" y="485"/>
                  </a:lnTo>
                  <a:lnTo>
                    <a:pt x="389" y="497"/>
                  </a:lnTo>
                  <a:lnTo>
                    <a:pt x="395" y="508"/>
                  </a:lnTo>
                  <a:lnTo>
                    <a:pt x="402" y="518"/>
                  </a:lnTo>
                  <a:lnTo>
                    <a:pt x="497" y="440"/>
                  </a:lnTo>
                  <a:close/>
                  <a:moveTo>
                    <a:pt x="402" y="518"/>
                  </a:moveTo>
                  <a:lnTo>
                    <a:pt x="454" y="475"/>
                  </a:lnTo>
                  <a:lnTo>
                    <a:pt x="402" y="518"/>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5" name="Freeform 41"/>
            <p:cNvSpPr>
              <a:spLocks noEditPoints="1"/>
            </p:cNvSpPr>
            <p:nvPr/>
          </p:nvSpPr>
          <p:spPr bwMode="auto">
            <a:xfrm>
              <a:off x="4669841" y="3616132"/>
              <a:ext cx="125412" cy="107950"/>
            </a:xfrm>
            <a:custGeom>
              <a:avLst/>
              <a:gdLst/>
              <a:ahLst/>
              <a:cxnLst>
                <a:cxn ang="0">
                  <a:pos x="707" y="484"/>
                </a:cxn>
                <a:cxn ang="0">
                  <a:pos x="617" y="566"/>
                </a:cxn>
                <a:cxn ang="0">
                  <a:pos x="507" y="612"/>
                </a:cxn>
                <a:cxn ang="0">
                  <a:pos x="387" y="621"/>
                </a:cxn>
                <a:cxn ang="0">
                  <a:pos x="281" y="721"/>
                </a:cxn>
                <a:cxn ang="0">
                  <a:pos x="446" y="744"/>
                </a:cxn>
                <a:cxn ang="0">
                  <a:pos x="602" y="710"/>
                </a:cxn>
                <a:cxn ang="0">
                  <a:pos x="738" y="626"/>
                </a:cxn>
                <a:cxn ang="0">
                  <a:pos x="841" y="500"/>
                </a:cxn>
                <a:cxn ang="0">
                  <a:pos x="275" y="590"/>
                </a:cxn>
                <a:cxn ang="0">
                  <a:pos x="199" y="534"/>
                </a:cxn>
                <a:cxn ang="0">
                  <a:pos x="146" y="459"/>
                </a:cxn>
                <a:cxn ang="0">
                  <a:pos x="121" y="371"/>
                </a:cxn>
                <a:cxn ang="0">
                  <a:pos x="126" y="279"/>
                </a:cxn>
                <a:cxn ang="0">
                  <a:pos x="5" y="288"/>
                </a:cxn>
                <a:cxn ang="0">
                  <a:pos x="9" y="421"/>
                </a:cxn>
                <a:cxn ang="0">
                  <a:pos x="56" y="543"/>
                </a:cxn>
                <a:cxn ang="0">
                  <a:pos x="140" y="643"/>
                </a:cxn>
                <a:cxn ang="0">
                  <a:pos x="257" y="712"/>
                </a:cxn>
                <a:cxn ang="0">
                  <a:pos x="157" y="216"/>
                </a:cxn>
                <a:cxn ang="0">
                  <a:pos x="221" y="153"/>
                </a:cxn>
                <a:cxn ang="0">
                  <a:pos x="284" y="126"/>
                </a:cxn>
                <a:cxn ang="0">
                  <a:pos x="448" y="19"/>
                </a:cxn>
                <a:cxn ang="0">
                  <a:pos x="334" y="0"/>
                </a:cxn>
                <a:cxn ang="0">
                  <a:pos x="225" y="19"/>
                </a:cxn>
                <a:cxn ang="0">
                  <a:pos x="129" y="71"/>
                </a:cxn>
                <a:cxn ang="0">
                  <a:pos x="54" y="152"/>
                </a:cxn>
                <a:cxn ang="0">
                  <a:pos x="83" y="227"/>
                </a:cxn>
                <a:cxn ang="0">
                  <a:pos x="465" y="175"/>
                </a:cxn>
                <a:cxn ang="0">
                  <a:pos x="504" y="266"/>
                </a:cxn>
                <a:cxn ang="0">
                  <a:pos x="612" y="340"/>
                </a:cxn>
                <a:cxn ang="0">
                  <a:pos x="621" y="245"/>
                </a:cxn>
                <a:cxn ang="0">
                  <a:pos x="595" y="157"/>
                </a:cxn>
                <a:cxn ang="0">
                  <a:pos x="547" y="85"/>
                </a:cxn>
                <a:cxn ang="0">
                  <a:pos x="473" y="29"/>
                </a:cxn>
                <a:cxn ang="0">
                  <a:pos x="491" y="322"/>
                </a:cxn>
                <a:cxn ang="0">
                  <a:pos x="448" y="385"/>
                </a:cxn>
                <a:cxn ang="0">
                  <a:pos x="373" y="396"/>
                </a:cxn>
                <a:cxn ang="0">
                  <a:pos x="400" y="517"/>
                </a:cxn>
                <a:cxn ang="0">
                  <a:pos x="510" y="485"/>
                </a:cxn>
                <a:cxn ang="0">
                  <a:pos x="586" y="408"/>
                </a:cxn>
                <a:cxn ang="0">
                  <a:pos x="552" y="349"/>
                </a:cxn>
                <a:cxn ang="0">
                  <a:pos x="322" y="368"/>
                </a:cxn>
                <a:cxn ang="0">
                  <a:pos x="302" y="322"/>
                </a:cxn>
                <a:cxn ang="0">
                  <a:pos x="186" y="292"/>
                </a:cxn>
                <a:cxn ang="0">
                  <a:pos x="206" y="417"/>
                </a:cxn>
                <a:cxn ang="0">
                  <a:pos x="290" y="497"/>
                </a:cxn>
                <a:cxn ang="0">
                  <a:pos x="309" y="296"/>
                </a:cxn>
                <a:cxn ang="0">
                  <a:pos x="328" y="270"/>
                </a:cxn>
                <a:cxn ang="0">
                  <a:pos x="370" y="262"/>
                </a:cxn>
                <a:cxn ang="0">
                  <a:pos x="315" y="148"/>
                </a:cxn>
                <a:cxn ang="0">
                  <a:pos x="221" y="210"/>
                </a:cxn>
                <a:cxn ang="0">
                  <a:pos x="309" y="296"/>
                </a:cxn>
                <a:cxn ang="0">
                  <a:pos x="507" y="296"/>
                </a:cxn>
                <a:cxn ang="0">
                  <a:pos x="481" y="204"/>
                </a:cxn>
                <a:cxn ang="0">
                  <a:pos x="370" y="262"/>
                </a:cxn>
                <a:cxn ang="0">
                  <a:pos x="348" y="420"/>
                </a:cxn>
                <a:cxn ang="0">
                  <a:pos x="430" y="418"/>
                </a:cxn>
                <a:cxn ang="0">
                  <a:pos x="496" y="353"/>
                </a:cxn>
              </a:cxnLst>
              <a:rect l="0" t="0" r="r" b="b"/>
              <a:pathLst>
                <a:path w="872" h="745">
                  <a:moveTo>
                    <a:pt x="759" y="392"/>
                  </a:moveTo>
                  <a:lnTo>
                    <a:pt x="753" y="408"/>
                  </a:lnTo>
                  <a:lnTo>
                    <a:pt x="745" y="425"/>
                  </a:lnTo>
                  <a:lnTo>
                    <a:pt x="737" y="441"/>
                  </a:lnTo>
                  <a:lnTo>
                    <a:pt x="728" y="456"/>
                  </a:lnTo>
                  <a:lnTo>
                    <a:pt x="718" y="470"/>
                  </a:lnTo>
                  <a:lnTo>
                    <a:pt x="707" y="484"/>
                  </a:lnTo>
                  <a:lnTo>
                    <a:pt x="696" y="498"/>
                  </a:lnTo>
                  <a:lnTo>
                    <a:pt x="684" y="511"/>
                  </a:lnTo>
                  <a:lnTo>
                    <a:pt x="671" y="523"/>
                  </a:lnTo>
                  <a:lnTo>
                    <a:pt x="659" y="535"/>
                  </a:lnTo>
                  <a:lnTo>
                    <a:pt x="645" y="546"/>
                  </a:lnTo>
                  <a:lnTo>
                    <a:pt x="631" y="556"/>
                  </a:lnTo>
                  <a:lnTo>
                    <a:pt x="617" y="566"/>
                  </a:lnTo>
                  <a:lnTo>
                    <a:pt x="603" y="574"/>
                  </a:lnTo>
                  <a:lnTo>
                    <a:pt x="588" y="583"/>
                  </a:lnTo>
                  <a:lnTo>
                    <a:pt x="573" y="591"/>
                  </a:lnTo>
                  <a:lnTo>
                    <a:pt x="556" y="597"/>
                  </a:lnTo>
                  <a:lnTo>
                    <a:pt x="540" y="603"/>
                  </a:lnTo>
                  <a:lnTo>
                    <a:pt x="524" y="608"/>
                  </a:lnTo>
                  <a:lnTo>
                    <a:pt x="507" y="612"/>
                  </a:lnTo>
                  <a:lnTo>
                    <a:pt x="490" y="617"/>
                  </a:lnTo>
                  <a:lnTo>
                    <a:pt x="474" y="619"/>
                  </a:lnTo>
                  <a:lnTo>
                    <a:pt x="456" y="621"/>
                  </a:lnTo>
                  <a:lnTo>
                    <a:pt x="439" y="622"/>
                  </a:lnTo>
                  <a:lnTo>
                    <a:pt x="422" y="623"/>
                  </a:lnTo>
                  <a:lnTo>
                    <a:pt x="404" y="622"/>
                  </a:lnTo>
                  <a:lnTo>
                    <a:pt x="387" y="621"/>
                  </a:lnTo>
                  <a:lnTo>
                    <a:pt x="370" y="619"/>
                  </a:lnTo>
                  <a:lnTo>
                    <a:pt x="352" y="616"/>
                  </a:lnTo>
                  <a:lnTo>
                    <a:pt x="335" y="611"/>
                  </a:lnTo>
                  <a:lnTo>
                    <a:pt x="317" y="606"/>
                  </a:lnTo>
                  <a:lnTo>
                    <a:pt x="300" y="600"/>
                  </a:lnTo>
                  <a:lnTo>
                    <a:pt x="257" y="712"/>
                  </a:lnTo>
                  <a:lnTo>
                    <a:pt x="281" y="721"/>
                  </a:lnTo>
                  <a:lnTo>
                    <a:pt x="303" y="728"/>
                  </a:lnTo>
                  <a:lnTo>
                    <a:pt x="327" y="734"/>
                  </a:lnTo>
                  <a:lnTo>
                    <a:pt x="351" y="738"/>
                  </a:lnTo>
                  <a:lnTo>
                    <a:pt x="375" y="741"/>
                  </a:lnTo>
                  <a:lnTo>
                    <a:pt x="399" y="744"/>
                  </a:lnTo>
                  <a:lnTo>
                    <a:pt x="422" y="745"/>
                  </a:lnTo>
                  <a:lnTo>
                    <a:pt x="446" y="744"/>
                  </a:lnTo>
                  <a:lnTo>
                    <a:pt x="468" y="743"/>
                  </a:lnTo>
                  <a:lnTo>
                    <a:pt x="491" y="739"/>
                  </a:lnTo>
                  <a:lnTo>
                    <a:pt x="514" y="736"/>
                  </a:lnTo>
                  <a:lnTo>
                    <a:pt x="537" y="731"/>
                  </a:lnTo>
                  <a:lnTo>
                    <a:pt x="558" y="725"/>
                  </a:lnTo>
                  <a:lnTo>
                    <a:pt x="580" y="718"/>
                  </a:lnTo>
                  <a:lnTo>
                    <a:pt x="602" y="710"/>
                  </a:lnTo>
                  <a:lnTo>
                    <a:pt x="623" y="701"/>
                  </a:lnTo>
                  <a:lnTo>
                    <a:pt x="643" y="690"/>
                  </a:lnTo>
                  <a:lnTo>
                    <a:pt x="664" y="680"/>
                  </a:lnTo>
                  <a:lnTo>
                    <a:pt x="683" y="668"/>
                  </a:lnTo>
                  <a:lnTo>
                    <a:pt x="702" y="655"/>
                  </a:lnTo>
                  <a:lnTo>
                    <a:pt x="720" y="642"/>
                  </a:lnTo>
                  <a:lnTo>
                    <a:pt x="738" y="626"/>
                  </a:lnTo>
                  <a:lnTo>
                    <a:pt x="755" y="611"/>
                  </a:lnTo>
                  <a:lnTo>
                    <a:pt x="771" y="595"/>
                  </a:lnTo>
                  <a:lnTo>
                    <a:pt x="786" y="578"/>
                  </a:lnTo>
                  <a:lnTo>
                    <a:pt x="802" y="559"/>
                  </a:lnTo>
                  <a:lnTo>
                    <a:pt x="816" y="541"/>
                  </a:lnTo>
                  <a:lnTo>
                    <a:pt x="829" y="521"/>
                  </a:lnTo>
                  <a:lnTo>
                    <a:pt x="841" y="500"/>
                  </a:lnTo>
                  <a:lnTo>
                    <a:pt x="853" y="480"/>
                  </a:lnTo>
                  <a:lnTo>
                    <a:pt x="862" y="458"/>
                  </a:lnTo>
                  <a:lnTo>
                    <a:pt x="872" y="435"/>
                  </a:lnTo>
                  <a:lnTo>
                    <a:pt x="759" y="392"/>
                  </a:lnTo>
                  <a:close/>
                  <a:moveTo>
                    <a:pt x="300" y="600"/>
                  </a:moveTo>
                  <a:lnTo>
                    <a:pt x="287" y="595"/>
                  </a:lnTo>
                  <a:lnTo>
                    <a:pt x="275" y="590"/>
                  </a:lnTo>
                  <a:lnTo>
                    <a:pt x="262" y="583"/>
                  </a:lnTo>
                  <a:lnTo>
                    <a:pt x="251" y="575"/>
                  </a:lnTo>
                  <a:lnTo>
                    <a:pt x="239" y="569"/>
                  </a:lnTo>
                  <a:lnTo>
                    <a:pt x="228" y="560"/>
                  </a:lnTo>
                  <a:lnTo>
                    <a:pt x="219" y="553"/>
                  </a:lnTo>
                  <a:lnTo>
                    <a:pt x="208" y="543"/>
                  </a:lnTo>
                  <a:lnTo>
                    <a:pt x="199" y="534"/>
                  </a:lnTo>
                  <a:lnTo>
                    <a:pt x="189" y="524"/>
                  </a:lnTo>
                  <a:lnTo>
                    <a:pt x="181" y="515"/>
                  </a:lnTo>
                  <a:lnTo>
                    <a:pt x="173" y="504"/>
                  </a:lnTo>
                  <a:lnTo>
                    <a:pt x="165" y="493"/>
                  </a:lnTo>
                  <a:lnTo>
                    <a:pt x="159" y="482"/>
                  </a:lnTo>
                  <a:lnTo>
                    <a:pt x="152" y="471"/>
                  </a:lnTo>
                  <a:lnTo>
                    <a:pt x="146" y="459"/>
                  </a:lnTo>
                  <a:lnTo>
                    <a:pt x="140" y="447"/>
                  </a:lnTo>
                  <a:lnTo>
                    <a:pt x="136" y="435"/>
                  </a:lnTo>
                  <a:lnTo>
                    <a:pt x="132" y="422"/>
                  </a:lnTo>
                  <a:lnTo>
                    <a:pt x="127" y="410"/>
                  </a:lnTo>
                  <a:lnTo>
                    <a:pt x="124" y="397"/>
                  </a:lnTo>
                  <a:lnTo>
                    <a:pt x="122" y="384"/>
                  </a:lnTo>
                  <a:lnTo>
                    <a:pt x="121" y="371"/>
                  </a:lnTo>
                  <a:lnTo>
                    <a:pt x="120" y="358"/>
                  </a:lnTo>
                  <a:lnTo>
                    <a:pt x="119" y="345"/>
                  </a:lnTo>
                  <a:lnTo>
                    <a:pt x="119" y="332"/>
                  </a:lnTo>
                  <a:lnTo>
                    <a:pt x="120" y="319"/>
                  </a:lnTo>
                  <a:lnTo>
                    <a:pt x="122" y="306"/>
                  </a:lnTo>
                  <a:lnTo>
                    <a:pt x="124" y="292"/>
                  </a:lnTo>
                  <a:lnTo>
                    <a:pt x="126" y="279"/>
                  </a:lnTo>
                  <a:lnTo>
                    <a:pt x="131" y="266"/>
                  </a:lnTo>
                  <a:lnTo>
                    <a:pt x="135" y="253"/>
                  </a:lnTo>
                  <a:lnTo>
                    <a:pt x="22" y="210"/>
                  </a:lnTo>
                  <a:lnTo>
                    <a:pt x="17" y="229"/>
                  </a:lnTo>
                  <a:lnTo>
                    <a:pt x="11" y="249"/>
                  </a:lnTo>
                  <a:lnTo>
                    <a:pt x="7" y="268"/>
                  </a:lnTo>
                  <a:lnTo>
                    <a:pt x="5" y="288"/>
                  </a:lnTo>
                  <a:lnTo>
                    <a:pt x="3" y="307"/>
                  </a:lnTo>
                  <a:lnTo>
                    <a:pt x="2" y="327"/>
                  </a:lnTo>
                  <a:lnTo>
                    <a:pt x="0" y="346"/>
                  </a:lnTo>
                  <a:lnTo>
                    <a:pt x="2" y="365"/>
                  </a:lnTo>
                  <a:lnTo>
                    <a:pt x="4" y="384"/>
                  </a:lnTo>
                  <a:lnTo>
                    <a:pt x="6" y="403"/>
                  </a:lnTo>
                  <a:lnTo>
                    <a:pt x="9" y="421"/>
                  </a:lnTo>
                  <a:lnTo>
                    <a:pt x="13" y="440"/>
                  </a:lnTo>
                  <a:lnTo>
                    <a:pt x="19" y="458"/>
                  </a:lnTo>
                  <a:lnTo>
                    <a:pt x="24" y="476"/>
                  </a:lnTo>
                  <a:lnTo>
                    <a:pt x="31" y="493"/>
                  </a:lnTo>
                  <a:lnTo>
                    <a:pt x="38" y="510"/>
                  </a:lnTo>
                  <a:lnTo>
                    <a:pt x="47" y="527"/>
                  </a:lnTo>
                  <a:lnTo>
                    <a:pt x="56" y="543"/>
                  </a:lnTo>
                  <a:lnTo>
                    <a:pt x="66" y="559"/>
                  </a:lnTo>
                  <a:lnTo>
                    <a:pt x="76" y="574"/>
                  </a:lnTo>
                  <a:lnTo>
                    <a:pt x="87" y="590"/>
                  </a:lnTo>
                  <a:lnTo>
                    <a:pt x="100" y="604"/>
                  </a:lnTo>
                  <a:lnTo>
                    <a:pt x="112" y="618"/>
                  </a:lnTo>
                  <a:lnTo>
                    <a:pt x="126" y="631"/>
                  </a:lnTo>
                  <a:lnTo>
                    <a:pt x="140" y="643"/>
                  </a:lnTo>
                  <a:lnTo>
                    <a:pt x="155" y="656"/>
                  </a:lnTo>
                  <a:lnTo>
                    <a:pt x="170" y="667"/>
                  </a:lnTo>
                  <a:lnTo>
                    <a:pt x="186" y="677"/>
                  </a:lnTo>
                  <a:lnTo>
                    <a:pt x="203" y="687"/>
                  </a:lnTo>
                  <a:lnTo>
                    <a:pt x="220" y="697"/>
                  </a:lnTo>
                  <a:lnTo>
                    <a:pt x="238" y="705"/>
                  </a:lnTo>
                  <a:lnTo>
                    <a:pt x="257" y="712"/>
                  </a:lnTo>
                  <a:lnTo>
                    <a:pt x="300" y="600"/>
                  </a:lnTo>
                  <a:close/>
                  <a:moveTo>
                    <a:pt x="257" y="712"/>
                  </a:moveTo>
                  <a:lnTo>
                    <a:pt x="283" y="661"/>
                  </a:lnTo>
                  <a:lnTo>
                    <a:pt x="257" y="712"/>
                  </a:lnTo>
                  <a:close/>
                  <a:moveTo>
                    <a:pt x="135" y="253"/>
                  </a:moveTo>
                  <a:lnTo>
                    <a:pt x="145" y="235"/>
                  </a:lnTo>
                  <a:lnTo>
                    <a:pt x="157" y="216"/>
                  </a:lnTo>
                  <a:lnTo>
                    <a:pt x="169" y="199"/>
                  </a:lnTo>
                  <a:lnTo>
                    <a:pt x="182" y="184"/>
                  </a:lnTo>
                  <a:lnTo>
                    <a:pt x="189" y="177"/>
                  </a:lnTo>
                  <a:lnTo>
                    <a:pt x="196" y="169"/>
                  </a:lnTo>
                  <a:lnTo>
                    <a:pt x="203" y="164"/>
                  </a:lnTo>
                  <a:lnTo>
                    <a:pt x="212" y="157"/>
                  </a:lnTo>
                  <a:lnTo>
                    <a:pt x="221" y="153"/>
                  </a:lnTo>
                  <a:lnTo>
                    <a:pt x="230" y="148"/>
                  </a:lnTo>
                  <a:lnTo>
                    <a:pt x="238" y="143"/>
                  </a:lnTo>
                  <a:lnTo>
                    <a:pt x="248" y="140"/>
                  </a:lnTo>
                  <a:lnTo>
                    <a:pt x="257" y="136"/>
                  </a:lnTo>
                  <a:lnTo>
                    <a:pt x="265" y="131"/>
                  </a:lnTo>
                  <a:lnTo>
                    <a:pt x="274" y="128"/>
                  </a:lnTo>
                  <a:lnTo>
                    <a:pt x="284" y="126"/>
                  </a:lnTo>
                  <a:lnTo>
                    <a:pt x="302" y="122"/>
                  </a:lnTo>
                  <a:lnTo>
                    <a:pt x="323" y="119"/>
                  </a:lnTo>
                  <a:lnTo>
                    <a:pt x="344" y="119"/>
                  </a:lnTo>
                  <a:lnTo>
                    <a:pt x="364" y="122"/>
                  </a:lnTo>
                  <a:lnTo>
                    <a:pt x="384" y="126"/>
                  </a:lnTo>
                  <a:lnTo>
                    <a:pt x="404" y="131"/>
                  </a:lnTo>
                  <a:lnTo>
                    <a:pt x="448" y="19"/>
                  </a:lnTo>
                  <a:lnTo>
                    <a:pt x="431" y="14"/>
                  </a:lnTo>
                  <a:lnTo>
                    <a:pt x="415" y="9"/>
                  </a:lnTo>
                  <a:lnTo>
                    <a:pt x="399" y="5"/>
                  </a:lnTo>
                  <a:lnTo>
                    <a:pt x="383" y="3"/>
                  </a:lnTo>
                  <a:lnTo>
                    <a:pt x="366" y="1"/>
                  </a:lnTo>
                  <a:lnTo>
                    <a:pt x="350" y="0"/>
                  </a:lnTo>
                  <a:lnTo>
                    <a:pt x="334" y="0"/>
                  </a:lnTo>
                  <a:lnTo>
                    <a:pt x="317" y="0"/>
                  </a:lnTo>
                  <a:lnTo>
                    <a:pt x="301" y="1"/>
                  </a:lnTo>
                  <a:lnTo>
                    <a:pt x="286" y="3"/>
                  </a:lnTo>
                  <a:lnTo>
                    <a:pt x="271" y="5"/>
                  </a:lnTo>
                  <a:lnTo>
                    <a:pt x="254" y="9"/>
                  </a:lnTo>
                  <a:lnTo>
                    <a:pt x="239" y="13"/>
                  </a:lnTo>
                  <a:lnTo>
                    <a:pt x="225" y="19"/>
                  </a:lnTo>
                  <a:lnTo>
                    <a:pt x="210" y="24"/>
                  </a:lnTo>
                  <a:lnTo>
                    <a:pt x="196" y="29"/>
                  </a:lnTo>
                  <a:lnTo>
                    <a:pt x="182" y="37"/>
                  </a:lnTo>
                  <a:lnTo>
                    <a:pt x="168" y="45"/>
                  </a:lnTo>
                  <a:lnTo>
                    <a:pt x="155" y="52"/>
                  </a:lnTo>
                  <a:lnTo>
                    <a:pt x="142" y="61"/>
                  </a:lnTo>
                  <a:lnTo>
                    <a:pt x="129" y="71"/>
                  </a:lnTo>
                  <a:lnTo>
                    <a:pt x="117" y="80"/>
                  </a:lnTo>
                  <a:lnTo>
                    <a:pt x="105" y="91"/>
                  </a:lnTo>
                  <a:lnTo>
                    <a:pt x="94" y="102"/>
                  </a:lnTo>
                  <a:lnTo>
                    <a:pt x="83" y="114"/>
                  </a:lnTo>
                  <a:lnTo>
                    <a:pt x="72" y="126"/>
                  </a:lnTo>
                  <a:lnTo>
                    <a:pt x="62" y="139"/>
                  </a:lnTo>
                  <a:lnTo>
                    <a:pt x="54" y="152"/>
                  </a:lnTo>
                  <a:lnTo>
                    <a:pt x="45" y="165"/>
                  </a:lnTo>
                  <a:lnTo>
                    <a:pt x="36" y="180"/>
                  </a:lnTo>
                  <a:lnTo>
                    <a:pt x="29" y="194"/>
                  </a:lnTo>
                  <a:lnTo>
                    <a:pt x="22" y="210"/>
                  </a:lnTo>
                  <a:lnTo>
                    <a:pt x="135" y="253"/>
                  </a:lnTo>
                  <a:close/>
                  <a:moveTo>
                    <a:pt x="22" y="210"/>
                  </a:moveTo>
                  <a:lnTo>
                    <a:pt x="83" y="227"/>
                  </a:lnTo>
                  <a:lnTo>
                    <a:pt x="22" y="210"/>
                  </a:lnTo>
                  <a:close/>
                  <a:moveTo>
                    <a:pt x="404" y="131"/>
                  </a:moveTo>
                  <a:lnTo>
                    <a:pt x="417" y="139"/>
                  </a:lnTo>
                  <a:lnTo>
                    <a:pt x="429" y="147"/>
                  </a:lnTo>
                  <a:lnTo>
                    <a:pt x="442" y="155"/>
                  </a:lnTo>
                  <a:lnTo>
                    <a:pt x="454" y="164"/>
                  </a:lnTo>
                  <a:lnTo>
                    <a:pt x="465" y="175"/>
                  </a:lnTo>
                  <a:lnTo>
                    <a:pt x="475" y="186"/>
                  </a:lnTo>
                  <a:lnTo>
                    <a:pt x="484" y="198"/>
                  </a:lnTo>
                  <a:lnTo>
                    <a:pt x="491" y="210"/>
                  </a:lnTo>
                  <a:lnTo>
                    <a:pt x="497" y="223"/>
                  </a:lnTo>
                  <a:lnTo>
                    <a:pt x="501" y="237"/>
                  </a:lnTo>
                  <a:lnTo>
                    <a:pt x="503" y="252"/>
                  </a:lnTo>
                  <a:lnTo>
                    <a:pt x="504" y="266"/>
                  </a:lnTo>
                  <a:lnTo>
                    <a:pt x="503" y="281"/>
                  </a:lnTo>
                  <a:lnTo>
                    <a:pt x="501" y="295"/>
                  </a:lnTo>
                  <a:lnTo>
                    <a:pt x="497" y="309"/>
                  </a:lnTo>
                  <a:lnTo>
                    <a:pt x="491" y="322"/>
                  </a:lnTo>
                  <a:lnTo>
                    <a:pt x="604" y="366"/>
                  </a:lnTo>
                  <a:lnTo>
                    <a:pt x="608" y="353"/>
                  </a:lnTo>
                  <a:lnTo>
                    <a:pt x="612" y="340"/>
                  </a:lnTo>
                  <a:lnTo>
                    <a:pt x="615" y="326"/>
                  </a:lnTo>
                  <a:lnTo>
                    <a:pt x="618" y="313"/>
                  </a:lnTo>
                  <a:lnTo>
                    <a:pt x="620" y="299"/>
                  </a:lnTo>
                  <a:lnTo>
                    <a:pt x="621" y="286"/>
                  </a:lnTo>
                  <a:lnTo>
                    <a:pt x="623" y="271"/>
                  </a:lnTo>
                  <a:lnTo>
                    <a:pt x="621" y="258"/>
                  </a:lnTo>
                  <a:lnTo>
                    <a:pt x="621" y="245"/>
                  </a:lnTo>
                  <a:lnTo>
                    <a:pt x="619" y="232"/>
                  </a:lnTo>
                  <a:lnTo>
                    <a:pt x="617" y="219"/>
                  </a:lnTo>
                  <a:lnTo>
                    <a:pt x="615" y="206"/>
                  </a:lnTo>
                  <a:lnTo>
                    <a:pt x="611" y="193"/>
                  </a:lnTo>
                  <a:lnTo>
                    <a:pt x="606" y="181"/>
                  </a:lnTo>
                  <a:lnTo>
                    <a:pt x="601" y="169"/>
                  </a:lnTo>
                  <a:lnTo>
                    <a:pt x="595" y="157"/>
                  </a:lnTo>
                  <a:lnTo>
                    <a:pt x="590" y="147"/>
                  </a:lnTo>
                  <a:lnTo>
                    <a:pt x="583" y="136"/>
                  </a:lnTo>
                  <a:lnTo>
                    <a:pt x="578" y="125"/>
                  </a:lnTo>
                  <a:lnTo>
                    <a:pt x="570" y="114"/>
                  </a:lnTo>
                  <a:lnTo>
                    <a:pt x="563" y="104"/>
                  </a:lnTo>
                  <a:lnTo>
                    <a:pt x="555" y="94"/>
                  </a:lnTo>
                  <a:lnTo>
                    <a:pt x="547" y="85"/>
                  </a:lnTo>
                  <a:lnTo>
                    <a:pt x="538" y="75"/>
                  </a:lnTo>
                  <a:lnTo>
                    <a:pt x="528" y="66"/>
                  </a:lnTo>
                  <a:lnTo>
                    <a:pt x="517" y="59"/>
                  </a:lnTo>
                  <a:lnTo>
                    <a:pt x="507" y="50"/>
                  </a:lnTo>
                  <a:lnTo>
                    <a:pt x="497" y="43"/>
                  </a:lnTo>
                  <a:lnTo>
                    <a:pt x="485" y="36"/>
                  </a:lnTo>
                  <a:lnTo>
                    <a:pt x="473" y="29"/>
                  </a:lnTo>
                  <a:lnTo>
                    <a:pt x="460" y="24"/>
                  </a:lnTo>
                  <a:lnTo>
                    <a:pt x="448" y="19"/>
                  </a:lnTo>
                  <a:lnTo>
                    <a:pt x="404" y="131"/>
                  </a:lnTo>
                  <a:close/>
                  <a:moveTo>
                    <a:pt x="404" y="131"/>
                  </a:moveTo>
                  <a:lnTo>
                    <a:pt x="422" y="71"/>
                  </a:lnTo>
                  <a:lnTo>
                    <a:pt x="404" y="131"/>
                  </a:lnTo>
                  <a:close/>
                  <a:moveTo>
                    <a:pt x="491" y="322"/>
                  </a:moveTo>
                  <a:lnTo>
                    <a:pt x="487" y="334"/>
                  </a:lnTo>
                  <a:lnTo>
                    <a:pt x="482" y="345"/>
                  </a:lnTo>
                  <a:lnTo>
                    <a:pt x="477" y="355"/>
                  </a:lnTo>
                  <a:lnTo>
                    <a:pt x="472" y="364"/>
                  </a:lnTo>
                  <a:lnTo>
                    <a:pt x="464" y="371"/>
                  </a:lnTo>
                  <a:lnTo>
                    <a:pt x="456" y="379"/>
                  </a:lnTo>
                  <a:lnTo>
                    <a:pt x="448" y="385"/>
                  </a:lnTo>
                  <a:lnTo>
                    <a:pt x="439" y="392"/>
                  </a:lnTo>
                  <a:lnTo>
                    <a:pt x="428" y="395"/>
                  </a:lnTo>
                  <a:lnTo>
                    <a:pt x="417" y="396"/>
                  </a:lnTo>
                  <a:lnTo>
                    <a:pt x="406" y="398"/>
                  </a:lnTo>
                  <a:lnTo>
                    <a:pt x="396" y="398"/>
                  </a:lnTo>
                  <a:lnTo>
                    <a:pt x="384" y="398"/>
                  </a:lnTo>
                  <a:lnTo>
                    <a:pt x="373" y="396"/>
                  </a:lnTo>
                  <a:lnTo>
                    <a:pt x="362" y="395"/>
                  </a:lnTo>
                  <a:lnTo>
                    <a:pt x="352" y="392"/>
                  </a:lnTo>
                  <a:lnTo>
                    <a:pt x="309" y="505"/>
                  </a:lnTo>
                  <a:lnTo>
                    <a:pt x="332" y="510"/>
                  </a:lnTo>
                  <a:lnTo>
                    <a:pt x="354" y="515"/>
                  </a:lnTo>
                  <a:lnTo>
                    <a:pt x="377" y="517"/>
                  </a:lnTo>
                  <a:lnTo>
                    <a:pt x="400" y="517"/>
                  </a:lnTo>
                  <a:lnTo>
                    <a:pt x="423" y="515"/>
                  </a:lnTo>
                  <a:lnTo>
                    <a:pt x="446" y="510"/>
                  </a:lnTo>
                  <a:lnTo>
                    <a:pt x="456" y="508"/>
                  </a:lnTo>
                  <a:lnTo>
                    <a:pt x="468" y="505"/>
                  </a:lnTo>
                  <a:lnTo>
                    <a:pt x="479" y="500"/>
                  </a:lnTo>
                  <a:lnTo>
                    <a:pt x="491" y="496"/>
                  </a:lnTo>
                  <a:lnTo>
                    <a:pt x="510" y="485"/>
                  </a:lnTo>
                  <a:lnTo>
                    <a:pt x="528" y="473"/>
                  </a:lnTo>
                  <a:lnTo>
                    <a:pt x="544" y="459"/>
                  </a:lnTo>
                  <a:lnTo>
                    <a:pt x="561" y="444"/>
                  </a:lnTo>
                  <a:lnTo>
                    <a:pt x="567" y="435"/>
                  </a:lnTo>
                  <a:lnTo>
                    <a:pt x="574" y="427"/>
                  </a:lnTo>
                  <a:lnTo>
                    <a:pt x="580" y="418"/>
                  </a:lnTo>
                  <a:lnTo>
                    <a:pt x="586" y="408"/>
                  </a:lnTo>
                  <a:lnTo>
                    <a:pt x="591" y="398"/>
                  </a:lnTo>
                  <a:lnTo>
                    <a:pt x="595" y="388"/>
                  </a:lnTo>
                  <a:lnTo>
                    <a:pt x="600" y="377"/>
                  </a:lnTo>
                  <a:lnTo>
                    <a:pt x="604" y="366"/>
                  </a:lnTo>
                  <a:lnTo>
                    <a:pt x="491" y="322"/>
                  </a:lnTo>
                  <a:close/>
                  <a:moveTo>
                    <a:pt x="491" y="322"/>
                  </a:moveTo>
                  <a:lnTo>
                    <a:pt x="552" y="349"/>
                  </a:lnTo>
                  <a:lnTo>
                    <a:pt x="491" y="322"/>
                  </a:lnTo>
                  <a:close/>
                  <a:moveTo>
                    <a:pt x="352" y="392"/>
                  </a:moveTo>
                  <a:lnTo>
                    <a:pt x="346" y="389"/>
                  </a:lnTo>
                  <a:lnTo>
                    <a:pt x="339" y="384"/>
                  </a:lnTo>
                  <a:lnTo>
                    <a:pt x="333" y="379"/>
                  </a:lnTo>
                  <a:lnTo>
                    <a:pt x="327" y="373"/>
                  </a:lnTo>
                  <a:lnTo>
                    <a:pt x="322" y="368"/>
                  </a:lnTo>
                  <a:lnTo>
                    <a:pt x="316" y="362"/>
                  </a:lnTo>
                  <a:lnTo>
                    <a:pt x="312" y="355"/>
                  </a:lnTo>
                  <a:lnTo>
                    <a:pt x="309" y="349"/>
                  </a:lnTo>
                  <a:lnTo>
                    <a:pt x="306" y="342"/>
                  </a:lnTo>
                  <a:lnTo>
                    <a:pt x="303" y="335"/>
                  </a:lnTo>
                  <a:lnTo>
                    <a:pt x="302" y="329"/>
                  </a:lnTo>
                  <a:lnTo>
                    <a:pt x="302" y="322"/>
                  </a:lnTo>
                  <a:lnTo>
                    <a:pt x="302" y="316"/>
                  </a:lnTo>
                  <a:lnTo>
                    <a:pt x="303" y="309"/>
                  </a:lnTo>
                  <a:lnTo>
                    <a:pt x="306" y="303"/>
                  </a:lnTo>
                  <a:lnTo>
                    <a:pt x="309" y="296"/>
                  </a:lnTo>
                  <a:lnTo>
                    <a:pt x="196" y="253"/>
                  </a:lnTo>
                  <a:lnTo>
                    <a:pt x="190" y="273"/>
                  </a:lnTo>
                  <a:lnTo>
                    <a:pt x="186" y="292"/>
                  </a:lnTo>
                  <a:lnTo>
                    <a:pt x="184" y="312"/>
                  </a:lnTo>
                  <a:lnTo>
                    <a:pt x="183" y="330"/>
                  </a:lnTo>
                  <a:lnTo>
                    <a:pt x="184" y="349"/>
                  </a:lnTo>
                  <a:lnTo>
                    <a:pt x="186" y="367"/>
                  </a:lnTo>
                  <a:lnTo>
                    <a:pt x="190" y="384"/>
                  </a:lnTo>
                  <a:lnTo>
                    <a:pt x="196" y="401"/>
                  </a:lnTo>
                  <a:lnTo>
                    <a:pt x="206" y="417"/>
                  </a:lnTo>
                  <a:lnTo>
                    <a:pt x="218" y="433"/>
                  </a:lnTo>
                  <a:lnTo>
                    <a:pt x="230" y="448"/>
                  </a:lnTo>
                  <a:lnTo>
                    <a:pt x="243" y="463"/>
                  </a:lnTo>
                  <a:lnTo>
                    <a:pt x="257" y="476"/>
                  </a:lnTo>
                  <a:lnTo>
                    <a:pt x="273" y="487"/>
                  </a:lnTo>
                  <a:lnTo>
                    <a:pt x="282" y="492"/>
                  </a:lnTo>
                  <a:lnTo>
                    <a:pt x="290" y="497"/>
                  </a:lnTo>
                  <a:lnTo>
                    <a:pt x="299" y="502"/>
                  </a:lnTo>
                  <a:lnTo>
                    <a:pt x="309" y="505"/>
                  </a:lnTo>
                  <a:lnTo>
                    <a:pt x="352" y="392"/>
                  </a:lnTo>
                  <a:close/>
                  <a:moveTo>
                    <a:pt x="309" y="505"/>
                  </a:moveTo>
                  <a:lnTo>
                    <a:pt x="335" y="444"/>
                  </a:lnTo>
                  <a:lnTo>
                    <a:pt x="309" y="505"/>
                  </a:lnTo>
                  <a:close/>
                  <a:moveTo>
                    <a:pt x="309" y="296"/>
                  </a:moveTo>
                  <a:lnTo>
                    <a:pt x="309" y="290"/>
                  </a:lnTo>
                  <a:lnTo>
                    <a:pt x="310" y="286"/>
                  </a:lnTo>
                  <a:lnTo>
                    <a:pt x="312" y="280"/>
                  </a:lnTo>
                  <a:lnTo>
                    <a:pt x="315" y="277"/>
                  </a:lnTo>
                  <a:lnTo>
                    <a:pt x="319" y="274"/>
                  </a:lnTo>
                  <a:lnTo>
                    <a:pt x="323" y="273"/>
                  </a:lnTo>
                  <a:lnTo>
                    <a:pt x="328" y="270"/>
                  </a:lnTo>
                  <a:lnTo>
                    <a:pt x="335" y="270"/>
                  </a:lnTo>
                  <a:lnTo>
                    <a:pt x="338" y="267"/>
                  </a:lnTo>
                  <a:lnTo>
                    <a:pt x="342" y="265"/>
                  </a:lnTo>
                  <a:lnTo>
                    <a:pt x="347" y="264"/>
                  </a:lnTo>
                  <a:lnTo>
                    <a:pt x="352" y="263"/>
                  </a:lnTo>
                  <a:lnTo>
                    <a:pt x="362" y="262"/>
                  </a:lnTo>
                  <a:lnTo>
                    <a:pt x="370" y="262"/>
                  </a:lnTo>
                  <a:lnTo>
                    <a:pt x="413" y="149"/>
                  </a:lnTo>
                  <a:lnTo>
                    <a:pt x="397" y="144"/>
                  </a:lnTo>
                  <a:lnTo>
                    <a:pt x="380" y="142"/>
                  </a:lnTo>
                  <a:lnTo>
                    <a:pt x="363" y="141"/>
                  </a:lnTo>
                  <a:lnTo>
                    <a:pt x="347" y="142"/>
                  </a:lnTo>
                  <a:lnTo>
                    <a:pt x="330" y="144"/>
                  </a:lnTo>
                  <a:lnTo>
                    <a:pt x="315" y="148"/>
                  </a:lnTo>
                  <a:lnTo>
                    <a:pt x="300" y="152"/>
                  </a:lnTo>
                  <a:lnTo>
                    <a:pt x="285" y="159"/>
                  </a:lnTo>
                  <a:lnTo>
                    <a:pt x="271" y="166"/>
                  </a:lnTo>
                  <a:lnTo>
                    <a:pt x="257" y="175"/>
                  </a:lnTo>
                  <a:lnTo>
                    <a:pt x="244" y="186"/>
                  </a:lnTo>
                  <a:lnTo>
                    <a:pt x="232" y="197"/>
                  </a:lnTo>
                  <a:lnTo>
                    <a:pt x="221" y="210"/>
                  </a:lnTo>
                  <a:lnTo>
                    <a:pt x="211" y="223"/>
                  </a:lnTo>
                  <a:lnTo>
                    <a:pt x="203" y="238"/>
                  </a:lnTo>
                  <a:lnTo>
                    <a:pt x="196" y="253"/>
                  </a:lnTo>
                  <a:lnTo>
                    <a:pt x="309" y="296"/>
                  </a:lnTo>
                  <a:close/>
                  <a:moveTo>
                    <a:pt x="309" y="296"/>
                  </a:moveTo>
                  <a:lnTo>
                    <a:pt x="248" y="270"/>
                  </a:lnTo>
                  <a:lnTo>
                    <a:pt x="309" y="296"/>
                  </a:lnTo>
                  <a:close/>
                  <a:moveTo>
                    <a:pt x="370" y="262"/>
                  </a:moveTo>
                  <a:lnTo>
                    <a:pt x="387" y="279"/>
                  </a:lnTo>
                  <a:lnTo>
                    <a:pt x="387" y="296"/>
                  </a:lnTo>
                  <a:lnTo>
                    <a:pt x="500" y="340"/>
                  </a:lnTo>
                  <a:lnTo>
                    <a:pt x="503" y="326"/>
                  </a:lnTo>
                  <a:lnTo>
                    <a:pt x="506" y="311"/>
                  </a:lnTo>
                  <a:lnTo>
                    <a:pt x="507" y="296"/>
                  </a:lnTo>
                  <a:lnTo>
                    <a:pt x="507" y="282"/>
                  </a:lnTo>
                  <a:lnTo>
                    <a:pt x="506" y="268"/>
                  </a:lnTo>
                  <a:lnTo>
                    <a:pt x="504" y="254"/>
                  </a:lnTo>
                  <a:lnTo>
                    <a:pt x="500" y="241"/>
                  </a:lnTo>
                  <a:lnTo>
                    <a:pt x="496" y="228"/>
                  </a:lnTo>
                  <a:lnTo>
                    <a:pt x="489" y="216"/>
                  </a:lnTo>
                  <a:lnTo>
                    <a:pt x="481" y="204"/>
                  </a:lnTo>
                  <a:lnTo>
                    <a:pt x="473" y="193"/>
                  </a:lnTo>
                  <a:lnTo>
                    <a:pt x="463" y="182"/>
                  </a:lnTo>
                  <a:lnTo>
                    <a:pt x="452" y="173"/>
                  </a:lnTo>
                  <a:lnTo>
                    <a:pt x="440" y="164"/>
                  </a:lnTo>
                  <a:lnTo>
                    <a:pt x="427" y="156"/>
                  </a:lnTo>
                  <a:lnTo>
                    <a:pt x="413" y="149"/>
                  </a:lnTo>
                  <a:lnTo>
                    <a:pt x="370" y="262"/>
                  </a:lnTo>
                  <a:close/>
                  <a:moveTo>
                    <a:pt x="413" y="149"/>
                  </a:moveTo>
                  <a:lnTo>
                    <a:pt x="387" y="210"/>
                  </a:lnTo>
                  <a:lnTo>
                    <a:pt x="413" y="149"/>
                  </a:lnTo>
                  <a:close/>
                  <a:moveTo>
                    <a:pt x="387" y="296"/>
                  </a:moveTo>
                  <a:lnTo>
                    <a:pt x="378" y="305"/>
                  </a:lnTo>
                  <a:lnTo>
                    <a:pt x="335" y="418"/>
                  </a:lnTo>
                  <a:lnTo>
                    <a:pt x="348" y="420"/>
                  </a:lnTo>
                  <a:lnTo>
                    <a:pt x="361" y="422"/>
                  </a:lnTo>
                  <a:lnTo>
                    <a:pt x="373" y="425"/>
                  </a:lnTo>
                  <a:lnTo>
                    <a:pt x="386" y="425"/>
                  </a:lnTo>
                  <a:lnTo>
                    <a:pt x="398" y="425"/>
                  </a:lnTo>
                  <a:lnTo>
                    <a:pt x="409" y="422"/>
                  </a:lnTo>
                  <a:lnTo>
                    <a:pt x="420" y="420"/>
                  </a:lnTo>
                  <a:lnTo>
                    <a:pt x="430" y="418"/>
                  </a:lnTo>
                  <a:lnTo>
                    <a:pt x="442" y="411"/>
                  </a:lnTo>
                  <a:lnTo>
                    <a:pt x="454" y="403"/>
                  </a:lnTo>
                  <a:lnTo>
                    <a:pt x="465" y="395"/>
                  </a:lnTo>
                  <a:lnTo>
                    <a:pt x="475" y="385"/>
                  </a:lnTo>
                  <a:lnTo>
                    <a:pt x="482" y="376"/>
                  </a:lnTo>
                  <a:lnTo>
                    <a:pt x="490" y="364"/>
                  </a:lnTo>
                  <a:lnTo>
                    <a:pt x="496" y="353"/>
                  </a:lnTo>
                  <a:lnTo>
                    <a:pt x="500" y="340"/>
                  </a:lnTo>
                  <a:lnTo>
                    <a:pt x="387" y="296"/>
                  </a:lnTo>
                  <a:close/>
                  <a:moveTo>
                    <a:pt x="387" y="296"/>
                  </a:moveTo>
                  <a:lnTo>
                    <a:pt x="439" y="322"/>
                  </a:lnTo>
                  <a:lnTo>
                    <a:pt x="387" y="296"/>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6" name="Freeform 42"/>
            <p:cNvSpPr>
              <a:spLocks/>
            </p:cNvSpPr>
            <p:nvPr/>
          </p:nvSpPr>
          <p:spPr bwMode="auto">
            <a:xfrm>
              <a:off x="3912604" y="3124007"/>
              <a:ext cx="141287" cy="247650"/>
            </a:xfrm>
            <a:custGeom>
              <a:avLst/>
              <a:gdLst/>
              <a:ahLst/>
              <a:cxnLst>
                <a:cxn ang="0">
                  <a:pos x="979" y="1716"/>
                </a:cxn>
                <a:cxn ang="0">
                  <a:pos x="960" y="1615"/>
                </a:cxn>
                <a:cxn ang="0">
                  <a:pos x="937" y="1517"/>
                </a:cxn>
                <a:cxn ang="0">
                  <a:pos x="911" y="1422"/>
                </a:cxn>
                <a:cxn ang="0">
                  <a:pos x="882" y="1329"/>
                </a:cxn>
                <a:cxn ang="0">
                  <a:pos x="851" y="1239"/>
                </a:cxn>
                <a:cxn ang="0">
                  <a:pos x="818" y="1152"/>
                </a:cxn>
                <a:cxn ang="0">
                  <a:pos x="783" y="1068"/>
                </a:cxn>
                <a:cxn ang="0">
                  <a:pos x="746" y="987"/>
                </a:cxn>
                <a:cxn ang="0">
                  <a:pos x="708" y="909"/>
                </a:cxn>
                <a:cxn ang="0">
                  <a:pos x="668" y="834"/>
                </a:cxn>
                <a:cxn ang="0">
                  <a:pos x="627" y="762"/>
                </a:cxn>
                <a:cxn ang="0">
                  <a:pos x="585" y="693"/>
                </a:cxn>
                <a:cxn ang="0">
                  <a:pos x="544" y="627"/>
                </a:cxn>
                <a:cxn ang="0">
                  <a:pos x="501" y="564"/>
                </a:cxn>
                <a:cxn ang="0">
                  <a:pos x="459" y="504"/>
                </a:cxn>
                <a:cxn ang="0">
                  <a:pos x="418" y="448"/>
                </a:cxn>
                <a:cxn ang="0">
                  <a:pos x="377" y="395"/>
                </a:cxn>
                <a:cxn ang="0">
                  <a:pos x="336" y="345"/>
                </a:cxn>
                <a:cxn ang="0">
                  <a:pos x="297" y="298"/>
                </a:cxn>
                <a:cxn ang="0">
                  <a:pos x="259" y="255"/>
                </a:cxn>
                <a:cxn ang="0">
                  <a:pos x="222" y="215"/>
                </a:cxn>
                <a:cxn ang="0">
                  <a:pos x="188" y="178"/>
                </a:cxn>
                <a:cxn ang="0">
                  <a:pos x="156" y="144"/>
                </a:cxn>
                <a:cxn ang="0">
                  <a:pos x="126" y="114"/>
                </a:cxn>
                <a:cxn ang="0">
                  <a:pos x="74" y="64"/>
                </a:cxn>
                <a:cxn ang="0">
                  <a:pos x="34" y="28"/>
                </a:cxn>
                <a:cxn ang="0">
                  <a:pos x="9" y="6"/>
                </a:cxn>
                <a:cxn ang="0">
                  <a:pos x="0" y="0"/>
                </a:cxn>
                <a:cxn ang="0">
                  <a:pos x="7" y="9"/>
                </a:cxn>
                <a:cxn ang="0">
                  <a:pos x="32" y="40"/>
                </a:cxn>
                <a:cxn ang="0">
                  <a:pos x="72" y="90"/>
                </a:cxn>
                <a:cxn ang="0">
                  <a:pos x="123" y="155"/>
                </a:cxn>
                <a:cxn ang="0">
                  <a:pos x="183" y="237"/>
                </a:cxn>
                <a:cxn ang="0">
                  <a:pos x="253" y="332"/>
                </a:cxn>
                <a:cxn ang="0">
                  <a:pos x="290" y="385"/>
                </a:cxn>
                <a:cxn ang="0">
                  <a:pos x="328" y="440"/>
                </a:cxn>
                <a:cxn ang="0">
                  <a:pos x="368" y="498"/>
                </a:cxn>
                <a:cxn ang="0">
                  <a:pos x="408" y="559"/>
                </a:cxn>
                <a:cxn ang="0">
                  <a:pos x="449" y="622"/>
                </a:cxn>
                <a:cxn ang="0">
                  <a:pos x="491" y="687"/>
                </a:cxn>
                <a:cxn ang="0">
                  <a:pos x="533" y="754"/>
                </a:cxn>
                <a:cxn ang="0">
                  <a:pos x="574" y="822"/>
                </a:cxn>
                <a:cxn ang="0">
                  <a:pos x="615" y="893"/>
                </a:cxn>
                <a:cxn ang="0">
                  <a:pos x="656" y="965"/>
                </a:cxn>
                <a:cxn ang="0">
                  <a:pos x="696" y="1037"/>
                </a:cxn>
                <a:cxn ang="0">
                  <a:pos x="735" y="1111"/>
                </a:cxn>
                <a:cxn ang="0">
                  <a:pos x="773" y="1186"/>
                </a:cxn>
                <a:cxn ang="0">
                  <a:pos x="809" y="1262"/>
                </a:cxn>
                <a:cxn ang="0">
                  <a:pos x="842" y="1337"/>
                </a:cxn>
                <a:cxn ang="0">
                  <a:pos x="875" y="1413"/>
                </a:cxn>
                <a:cxn ang="0">
                  <a:pos x="905" y="1490"/>
                </a:cxn>
                <a:cxn ang="0">
                  <a:pos x="932" y="1566"/>
                </a:cxn>
                <a:cxn ang="0">
                  <a:pos x="957" y="1641"/>
                </a:cxn>
                <a:cxn ang="0">
                  <a:pos x="979" y="1716"/>
                </a:cxn>
              </a:cxnLst>
              <a:rect l="0" t="0" r="r" b="b"/>
              <a:pathLst>
                <a:path w="979" h="1716">
                  <a:moveTo>
                    <a:pt x="979" y="1716"/>
                  </a:moveTo>
                  <a:lnTo>
                    <a:pt x="960" y="1615"/>
                  </a:lnTo>
                  <a:lnTo>
                    <a:pt x="937" y="1517"/>
                  </a:lnTo>
                  <a:lnTo>
                    <a:pt x="911" y="1422"/>
                  </a:lnTo>
                  <a:lnTo>
                    <a:pt x="882" y="1329"/>
                  </a:lnTo>
                  <a:lnTo>
                    <a:pt x="851" y="1239"/>
                  </a:lnTo>
                  <a:lnTo>
                    <a:pt x="818" y="1152"/>
                  </a:lnTo>
                  <a:lnTo>
                    <a:pt x="783" y="1068"/>
                  </a:lnTo>
                  <a:lnTo>
                    <a:pt x="746" y="987"/>
                  </a:lnTo>
                  <a:lnTo>
                    <a:pt x="708" y="909"/>
                  </a:lnTo>
                  <a:lnTo>
                    <a:pt x="668" y="834"/>
                  </a:lnTo>
                  <a:lnTo>
                    <a:pt x="627" y="762"/>
                  </a:lnTo>
                  <a:lnTo>
                    <a:pt x="585" y="693"/>
                  </a:lnTo>
                  <a:lnTo>
                    <a:pt x="544" y="627"/>
                  </a:lnTo>
                  <a:lnTo>
                    <a:pt x="501" y="564"/>
                  </a:lnTo>
                  <a:lnTo>
                    <a:pt x="459" y="504"/>
                  </a:lnTo>
                  <a:lnTo>
                    <a:pt x="418" y="448"/>
                  </a:lnTo>
                  <a:lnTo>
                    <a:pt x="377" y="395"/>
                  </a:lnTo>
                  <a:lnTo>
                    <a:pt x="336" y="345"/>
                  </a:lnTo>
                  <a:lnTo>
                    <a:pt x="297" y="298"/>
                  </a:lnTo>
                  <a:lnTo>
                    <a:pt x="259" y="255"/>
                  </a:lnTo>
                  <a:lnTo>
                    <a:pt x="222" y="215"/>
                  </a:lnTo>
                  <a:lnTo>
                    <a:pt x="188" y="178"/>
                  </a:lnTo>
                  <a:lnTo>
                    <a:pt x="156" y="144"/>
                  </a:lnTo>
                  <a:lnTo>
                    <a:pt x="126" y="114"/>
                  </a:lnTo>
                  <a:lnTo>
                    <a:pt x="74" y="64"/>
                  </a:lnTo>
                  <a:lnTo>
                    <a:pt x="34" y="28"/>
                  </a:lnTo>
                  <a:lnTo>
                    <a:pt x="9" y="6"/>
                  </a:lnTo>
                  <a:lnTo>
                    <a:pt x="0" y="0"/>
                  </a:lnTo>
                  <a:lnTo>
                    <a:pt x="7" y="9"/>
                  </a:lnTo>
                  <a:lnTo>
                    <a:pt x="32" y="40"/>
                  </a:lnTo>
                  <a:lnTo>
                    <a:pt x="72" y="90"/>
                  </a:lnTo>
                  <a:lnTo>
                    <a:pt x="123" y="155"/>
                  </a:lnTo>
                  <a:lnTo>
                    <a:pt x="183" y="237"/>
                  </a:lnTo>
                  <a:lnTo>
                    <a:pt x="253" y="332"/>
                  </a:lnTo>
                  <a:lnTo>
                    <a:pt x="290" y="385"/>
                  </a:lnTo>
                  <a:lnTo>
                    <a:pt x="328" y="440"/>
                  </a:lnTo>
                  <a:lnTo>
                    <a:pt x="368" y="498"/>
                  </a:lnTo>
                  <a:lnTo>
                    <a:pt x="408" y="559"/>
                  </a:lnTo>
                  <a:lnTo>
                    <a:pt x="449" y="622"/>
                  </a:lnTo>
                  <a:lnTo>
                    <a:pt x="491" y="687"/>
                  </a:lnTo>
                  <a:lnTo>
                    <a:pt x="533" y="754"/>
                  </a:lnTo>
                  <a:lnTo>
                    <a:pt x="574" y="822"/>
                  </a:lnTo>
                  <a:lnTo>
                    <a:pt x="615" y="893"/>
                  </a:lnTo>
                  <a:lnTo>
                    <a:pt x="656" y="965"/>
                  </a:lnTo>
                  <a:lnTo>
                    <a:pt x="696" y="1037"/>
                  </a:lnTo>
                  <a:lnTo>
                    <a:pt x="735" y="1111"/>
                  </a:lnTo>
                  <a:lnTo>
                    <a:pt x="773" y="1186"/>
                  </a:lnTo>
                  <a:lnTo>
                    <a:pt x="809" y="1262"/>
                  </a:lnTo>
                  <a:lnTo>
                    <a:pt x="842" y="1337"/>
                  </a:lnTo>
                  <a:lnTo>
                    <a:pt x="875" y="1413"/>
                  </a:lnTo>
                  <a:lnTo>
                    <a:pt x="905" y="1490"/>
                  </a:lnTo>
                  <a:lnTo>
                    <a:pt x="932" y="1566"/>
                  </a:lnTo>
                  <a:lnTo>
                    <a:pt x="957" y="1641"/>
                  </a:lnTo>
                  <a:lnTo>
                    <a:pt x="979" y="1716"/>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7" name="Freeform 43"/>
            <p:cNvSpPr>
              <a:spLocks/>
            </p:cNvSpPr>
            <p:nvPr/>
          </p:nvSpPr>
          <p:spPr bwMode="auto">
            <a:xfrm>
              <a:off x="4723816" y="3711382"/>
              <a:ext cx="260350" cy="265112"/>
            </a:xfrm>
            <a:custGeom>
              <a:avLst/>
              <a:gdLst/>
              <a:ahLst/>
              <a:cxnLst>
                <a:cxn ang="0">
                  <a:pos x="0" y="1838"/>
                </a:cxn>
                <a:cxn ang="0">
                  <a:pos x="80" y="1686"/>
                </a:cxn>
                <a:cxn ang="0">
                  <a:pos x="159" y="1542"/>
                </a:cxn>
                <a:cxn ang="0">
                  <a:pos x="239" y="1406"/>
                </a:cxn>
                <a:cxn ang="0">
                  <a:pos x="319" y="1279"/>
                </a:cxn>
                <a:cxn ang="0">
                  <a:pos x="399" y="1160"/>
                </a:cxn>
                <a:cxn ang="0">
                  <a:pos x="479" y="1047"/>
                </a:cxn>
                <a:cxn ang="0">
                  <a:pos x="558" y="942"/>
                </a:cxn>
                <a:cxn ang="0">
                  <a:pos x="636" y="845"/>
                </a:cxn>
                <a:cxn ang="0">
                  <a:pos x="715" y="755"/>
                </a:cxn>
                <a:cxn ang="0">
                  <a:pos x="792" y="670"/>
                </a:cxn>
                <a:cxn ang="0">
                  <a:pos x="867" y="593"/>
                </a:cxn>
                <a:cxn ang="0">
                  <a:pos x="940" y="521"/>
                </a:cxn>
                <a:cxn ang="0">
                  <a:pos x="1013" y="455"/>
                </a:cxn>
                <a:cxn ang="0">
                  <a:pos x="1084" y="395"/>
                </a:cxn>
                <a:cxn ang="0">
                  <a:pos x="1151" y="341"/>
                </a:cxn>
                <a:cxn ang="0">
                  <a:pos x="1217" y="291"/>
                </a:cxn>
                <a:cxn ang="0">
                  <a:pos x="1281" y="247"/>
                </a:cxn>
                <a:cxn ang="0">
                  <a:pos x="1342" y="206"/>
                </a:cxn>
                <a:cxn ang="0">
                  <a:pos x="1400" y="172"/>
                </a:cxn>
                <a:cxn ang="0">
                  <a:pos x="1455" y="140"/>
                </a:cxn>
                <a:cxn ang="0">
                  <a:pos x="1507" y="113"/>
                </a:cxn>
                <a:cxn ang="0">
                  <a:pos x="1555" y="89"/>
                </a:cxn>
                <a:cxn ang="0">
                  <a:pos x="1599" y="69"/>
                </a:cxn>
                <a:cxn ang="0">
                  <a:pos x="1641" y="51"/>
                </a:cxn>
                <a:cxn ang="0">
                  <a:pos x="1678" y="37"/>
                </a:cxn>
                <a:cxn ang="0">
                  <a:pos x="1710" y="26"/>
                </a:cxn>
                <a:cxn ang="0">
                  <a:pos x="1737" y="16"/>
                </a:cxn>
                <a:cxn ang="0">
                  <a:pos x="1761" y="10"/>
                </a:cxn>
                <a:cxn ang="0">
                  <a:pos x="1793" y="2"/>
                </a:cxn>
                <a:cxn ang="0">
                  <a:pos x="1805" y="0"/>
                </a:cxn>
                <a:cxn ang="0">
                  <a:pos x="1794" y="6"/>
                </a:cxn>
                <a:cxn ang="0">
                  <a:pos x="1763" y="25"/>
                </a:cxn>
                <a:cxn ang="0">
                  <a:pos x="1714" y="58"/>
                </a:cxn>
                <a:cxn ang="0">
                  <a:pos x="1649" y="104"/>
                </a:cxn>
                <a:cxn ang="0">
                  <a:pos x="1610" y="133"/>
                </a:cxn>
                <a:cxn ang="0">
                  <a:pos x="1567" y="164"/>
                </a:cxn>
                <a:cxn ang="0">
                  <a:pos x="1521" y="200"/>
                </a:cxn>
                <a:cxn ang="0">
                  <a:pos x="1471" y="239"/>
                </a:cxn>
                <a:cxn ang="0">
                  <a:pos x="1418" y="281"/>
                </a:cxn>
                <a:cxn ang="0">
                  <a:pos x="1362" y="327"/>
                </a:cxn>
                <a:cxn ang="0">
                  <a:pos x="1302" y="378"/>
                </a:cxn>
                <a:cxn ang="0">
                  <a:pos x="1240" y="431"/>
                </a:cxn>
                <a:cxn ang="0">
                  <a:pos x="1176" y="489"/>
                </a:cxn>
                <a:cxn ang="0">
                  <a:pos x="1109" y="551"/>
                </a:cxn>
                <a:cxn ang="0">
                  <a:pos x="1039" y="616"/>
                </a:cxn>
                <a:cxn ang="0">
                  <a:pos x="968" y="685"/>
                </a:cxn>
                <a:cxn ang="0">
                  <a:pos x="894" y="758"/>
                </a:cxn>
                <a:cxn ang="0">
                  <a:pos x="818" y="835"/>
                </a:cxn>
                <a:cxn ang="0">
                  <a:pos x="741" y="916"/>
                </a:cxn>
                <a:cxn ang="0">
                  <a:pos x="662" y="1002"/>
                </a:cxn>
                <a:cxn ang="0">
                  <a:pos x="582" y="1092"/>
                </a:cxn>
                <a:cxn ang="0">
                  <a:pos x="502" y="1186"/>
                </a:cxn>
                <a:cxn ang="0">
                  <a:pos x="419" y="1283"/>
                </a:cxn>
                <a:cxn ang="0">
                  <a:pos x="337" y="1385"/>
                </a:cxn>
                <a:cxn ang="0">
                  <a:pos x="253" y="1493"/>
                </a:cxn>
                <a:cxn ang="0">
                  <a:pos x="169" y="1604"/>
                </a:cxn>
                <a:cxn ang="0">
                  <a:pos x="85" y="1719"/>
                </a:cxn>
                <a:cxn ang="0">
                  <a:pos x="0" y="1838"/>
                </a:cxn>
              </a:cxnLst>
              <a:rect l="0" t="0" r="r" b="b"/>
              <a:pathLst>
                <a:path w="1805" h="1838">
                  <a:moveTo>
                    <a:pt x="0" y="1838"/>
                  </a:moveTo>
                  <a:lnTo>
                    <a:pt x="80" y="1686"/>
                  </a:lnTo>
                  <a:lnTo>
                    <a:pt x="159" y="1542"/>
                  </a:lnTo>
                  <a:lnTo>
                    <a:pt x="239" y="1406"/>
                  </a:lnTo>
                  <a:lnTo>
                    <a:pt x="319" y="1279"/>
                  </a:lnTo>
                  <a:lnTo>
                    <a:pt x="399" y="1160"/>
                  </a:lnTo>
                  <a:lnTo>
                    <a:pt x="479" y="1047"/>
                  </a:lnTo>
                  <a:lnTo>
                    <a:pt x="558" y="942"/>
                  </a:lnTo>
                  <a:lnTo>
                    <a:pt x="636" y="845"/>
                  </a:lnTo>
                  <a:lnTo>
                    <a:pt x="715" y="755"/>
                  </a:lnTo>
                  <a:lnTo>
                    <a:pt x="792" y="670"/>
                  </a:lnTo>
                  <a:lnTo>
                    <a:pt x="867" y="593"/>
                  </a:lnTo>
                  <a:lnTo>
                    <a:pt x="940" y="521"/>
                  </a:lnTo>
                  <a:lnTo>
                    <a:pt x="1013" y="455"/>
                  </a:lnTo>
                  <a:lnTo>
                    <a:pt x="1084" y="395"/>
                  </a:lnTo>
                  <a:lnTo>
                    <a:pt x="1151" y="341"/>
                  </a:lnTo>
                  <a:lnTo>
                    <a:pt x="1217" y="291"/>
                  </a:lnTo>
                  <a:lnTo>
                    <a:pt x="1281" y="247"/>
                  </a:lnTo>
                  <a:lnTo>
                    <a:pt x="1342" y="206"/>
                  </a:lnTo>
                  <a:lnTo>
                    <a:pt x="1400" y="172"/>
                  </a:lnTo>
                  <a:lnTo>
                    <a:pt x="1455" y="140"/>
                  </a:lnTo>
                  <a:lnTo>
                    <a:pt x="1507" y="113"/>
                  </a:lnTo>
                  <a:lnTo>
                    <a:pt x="1555" y="89"/>
                  </a:lnTo>
                  <a:lnTo>
                    <a:pt x="1599" y="69"/>
                  </a:lnTo>
                  <a:lnTo>
                    <a:pt x="1641" y="51"/>
                  </a:lnTo>
                  <a:lnTo>
                    <a:pt x="1678" y="37"/>
                  </a:lnTo>
                  <a:lnTo>
                    <a:pt x="1710" y="26"/>
                  </a:lnTo>
                  <a:lnTo>
                    <a:pt x="1737" y="16"/>
                  </a:lnTo>
                  <a:lnTo>
                    <a:pt x="1761" y="10"/>
                  </a:lnTo>
                  <a:lnTo>
                    <a:pt x="1793" y="2"/>
                  </a:lnTo>
                  <a:lnTo>
                    <a:pt x="1805" y="0"/>
                  </a:lnTo>
                  <a:lnTo>
                    <a:pt x="1794" y="6"/>
                  </a:lnTo>
                  <a:lnTo>
                    <a:pt x="1763" y="25"/>
                  </a:lnTo>
                  <a:lnTo>
                    <a:pt x="1714" y="58"/>
                  </a:lnTo>
                  <a:lnTo>
                    <a:pt x="1649" y="104"/>
                  </a:lnTo>
                  <a:lnTo>
                    <a:pt x="1610" y="133"/>
                  </a:lnTo>
                  <a:lnTo>
                    <a:pt x="1567" y="164"/>
                  </a:lnTo>
                  <a:lnTo>
                    <a:pt x="1521" y="200"/>
                  </a:lnTo>
                  <a:lnTo>
                    <a:pt x="1471" y="239"/>
                  </a:lnTo>
                  <a:lnTo>
                    <a:pt x="1418" y="281"/>
                  </a:lnTo>
                  <a:lnTo>
                    <a:pt x="1362" y="327"/>
                  </a:lnTo>
                  <a:lnTo>
                    <a:pt x="1302" y="378"/>
                  </a:lnTo>
                  <a:lnTo>
                    <a:pt x="1240" y="431"/>
                  </a:lnTo>
                  <a:lnTo>
                    <a:pt x="1176" y="489"/>
                  </a:lnTo>
                  <a:lnTo>
                    <a:pt x="1109" y="551"/>
                  </a:lnTo>
                  <a:lnTo>
                    <a:pt x="1039" y="616"/>
                  </a:lnTo>
                  <a:lnTo>
                    <a:pt x="968" y="685"/>
                  </a:lnTo>
                  <a:lnTo>
                    <a:pt x="894" y="758"/>
                  </a:lnTo>
                  <a:lnTo>
                    <a:pt x="818" y="835"/>
                  </a:lnTo>
                  <a:lnTo>
                    <a:pt x="741" y="916"/>
                  </a:lnTo>
                  <a:lnTo>
                    <a:pt x="662" y="1002"/>
                  </a:lnTo>
                  <a:lnTo>
                    <a:pt x="582" y="1092"/>
                  </a:lnTo>
                  <a:lnTo>
                    <a:pt x="502" y="1186"/>
                  </a:lnTo>
                  <a:lnTo>
                    <a:pt x="419" y="1283"/>
                  </a:lnTo>
                  <a:lnTo>
                    <a:pt x="337" y="1385"/>
                  </a:lnTo>
                  <a:lnTo>
                    <a:pt x="253" y="1493"/>
                  </a:lnTo>
                  <a:lnTo>
                    <a:pt x="169" y="1604"/>
                  </a:lnTo>
                  <a:lnTo>
                    <a:pt x="85" y="1719"/>
                  </a:lnTo>
                  <a:lnTo>
                    <a:pt x="0" y="1838"/>
                  </a:lnTo>
                  <a:close/>
                </a:path>
              </a:pathLst>
            </a:custGeom>
            <a:solidFill>
              <a:srgbClr val="0069A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8" name="Freeform 44"/>
            <p:cNvSpPr>
              <a:spLocks/>
            </p:cNvSpPr>
            <p:nvPr/>
          </p:nvSpPr>
          <p:spPr bwMode="auto">
            <a:xfrm>
              <a:off x="3745916" y="3671695"/>
              <a:ext cx="273050" cy="434975"/>
            </a:xfrm>
            <a:custGeom>
              <a:avLst/>
              <a:gdLst/>
              <a:ahLst/>
              <a:cxnLst>
                <a:cxn ang="0">
                  <a:pos x="1891" y="3018"/>
                </a:cxn>
                <a:cxn ang="0">
                  <a:pos x="1891" y="2857"/>
                </a:cxn>
                <a:cxn ang="0">
                  <a:pos x="1879" y="2700"/>
                </a:cxn>
                <a:cxn ang="0">
                  <a:pos x="1857" y="2545"/>
                </a:cxn>
                <a:cxn ang="0">
                  <a:pos x="1827" y="2393"/>
                </a:cxn>
                <a:cxn ang="0">
                  <a:pos x="1787" y="2244"/>
                </a:cxn>
                <a:cxn ang="0">
                  <a:pos x="1739" y="2099"/>
                </a:cxn>
                <a:cxn ang="0">
                  <a:pos x="1683" y="1956"/>
                </a:cxn>
                <a:cxn ang="0">
                  <a:pos x="1621" y="1819"/>
                </a:cxn>
                <a:cxn ang="0">
                  <a:pos x="1552" y="1684"/>
                </a:cxn>
                <a:cxn ang="0">
                  <a:pos x="1478" y="1554"/>
                </a:cxn>
                <a:cxn ang="0">
                  <a:pos x="1401" y="1427"/>
                </a:cxn>
                <a:cxn ang="0">
                  <a:pos x="1319" y="1305"/>
                </a:cxn>
                <a:cxn ang="0">
                  <a:pos x="1234" y="1187"/>
                </a:cxn>
                <a:cxn ang="0">
                  <a:pos x="1146" y="1074"/>
                </a:cxn>
                <a:cxn ang="0">
                  <a:pos x="1057" y="965"/>
                </a:cxn>
                <a:cxn ang="0">
                  <a:pos x="968" y="862"/>
                </a:cxn>
                <a:cxn ang="0">
                  <a:pos x="878" y="763"/>
                </a:cxn>
                <a:cxn ang="0">
                  <a:pos x="788" y="670"/>
                </a:cxn>
                <a:cxn ang="0">
                  <a:pos x="700" y="582"/>
                </a:cxn>
                <a:cxn ang="0">
                  <a:pos x="614" y="500"/>
                </a:cxn>
                <a:cxn ang="0">
                  <a:pos x="531" y="424"/>
                </a:cxn>
                <a:cxn ang="0">
                  <a:pos x="450" y="353"/>
                </a:cxn>
                <a:cxn ang="0">
                  <a:pos x="374" y="288"/>
                </a:cxn>
                <a:cxn ang="0">
                  <a:pos x="304" y="229"/>
                </a:cxn>
                <a:cxn ang="0">
                  <a:pos x="239" y="177"/>
                </a:cxn>
                <a:cxn ang="0">
                  <a:pos x="179" y="131"/>
                </a:cxn>
                <a:cxn ang="0">
                  <a:pos x="128" y="91"/>
                </a:cxn>
                <a:cxn ang="0">
                  <a:pos x="83" y="59"/>
                </a:cxn>
                <a:cxn ang="0">
                  <a:pos x="22" y="15"/>
                </a:cxn>
                <a:cxn ang="0">
                  <a:pos x="0" y="0"/>
                </a:cxn>
                <a:cxn ang="0">
                  <a:pos x="20" y="20"/>
                </a:cxn>
                <a:cxn ang="0">
                  <a:pos x="79" y="76"/>
                </a:cxn>
                <a:cxn ang="0">
                  <a:pos x="121" y="116"/>
                </a:cxn>
                <a:cxn ang="0">
                  <a:pos x="170" y="165"/>
                </a:cxn>
                <a:cxn ang="0">
                  <a:pos x="227" y="223"/>
                </a:cxn>
                <a:cxn ang="0">
                  <a:pos x="289" y="287"/>
                </a:cxn>
                <a:cxn ang="0">
                  <a:pos x="357" y="357"/>
                </a:cxn>
                <a:cxn ang="0">
                  <a:pos x="430" y="434"/>
                </a:cxn>
                <a:cxn ang="0">
                  <a:pos x="506" y="518"/>
                </a:cxn>
                <a:cxn ang="0">
                  <a:pos x="586" y="607"/>
                </a:cxn>
                <a:cxn ang="0">
                  <a:pos x="670" y="703"/>
                </a:cxn>
                <a:cxn ang="0">
                  <a:pos x="754" y="802"/>
                </a:cxn>
                <a:cxn ang="0">
                  <a:pos x="841" y="907"/>
                </a:cxn>
                <a:cxn ang="0">
                  <a:pos x="929" y="1015"/>
                </a:cxn>
                <a:cxn ang="0">
                  <a:pos x="1016" y="1127"/>
                </a:cxn>
                <a:cxn ang="0">
                  <a:pos x="1104" y="1243"/>
                </a:cxn>
                <a:cxn ang="0">
                  <a:pos x="1190" y="1363"/>
                </a:cxn>
                <a:cxn ang="0">
                  <a:pos x="1273" y="1484"/>
                </a:cxn>
                <a:cxn ang="0">
                  <a:pos x="1355" y="1608"/>
                </a:cxn>
                <a:cxn ang="0">
                  <a:pos x="1433" y="1734"/>
                </a:cxn>
                <a:cxn ang="0">
                  <a:pos x="1507" y="1862"/>
                </a:cxn>
                <a:cxn ang="0">
                  <a:pos x="1577" y="1990"/>
                </a:cxn>
                <a:cxn ang="0">
                  <a:pos x="1641" y="2120"/>
                </a:cxn>
                <a:cxn ang="0">
                  <a:pos x="1700" y="2251"/>
                </a:cxn>
                <a:cxn ang="0">
                  <a:pos x="1752" y="2381"/>
                </a:cxn>
                <a:cxn ang="0">
                  <a:pos x="1797" y="2510"/>
                </a:cxn>
                <a:cxn ang="0">
                  <a:pos x="1833" y="2639"/>
                </a:cxn>
                <a:cxn ang="0">
                  <a:pos x="1862" y="2767"/>
                </a:cxn>
                <a:cxn ang="0">
                  <a:pos x="1881" y="2893"/>
                </a:cxn>
                <a:cxn ang="0">
                  <a:pos x="1891" y="3018"/>
                </a:cxn>
              </a:cxnLst>
              <a:rect l="0" t="0" r="r" b="b"/>
              <a:pathLst>
                <a:path w="1891" h="3018">
                  <a:moveTo>
                    <a:pt x="1891" y="3018"/>
                  </a:moveTo>
                  <a:lnTo>
                    <a:pt x="1891" y="2857"/>
                  </a:lnTo>
                  <a:lnTo>
                    <a:pt x="1879" y="2700"/>
                  </a:lnTo>
                  <a:lnTo>
                    <a:pt x="1857" y="2545"/>
                  </a:lnTo>
                  <a:lnTo>
                    <a:pt x="1827" y="2393"/>
                  </a:lnTo>
                  <a:lnTo>
                    <a:pt x="1787" y="2244"/>
                  </a:lnTo>
                  <a:lnTo>
                    <a:pt x="1739" y="2099"/>
                  </a:lnTo>
                  <a:lnTo>
                    <a:pt x="1683" y="1956"/>
                  </a:lnTo>
                  <a:lnTo>
                    <a:pt x="1621" y="1819"/>
                  </a:lnTo>
                  <a:lnTo>
                    <a:pt x="1552" y="1684"/>
                  </a:lnTo>
                  <a:lnTo>
                    <a:pt x="1478" y="1554"/>
                  </a:lnTo>
                  <a:lnTo>
                    <a:pt x="1401" y="1427"/>
                  </a:lnTo>
                  <a:lnTo>
                    <a:pt x="1319" y="1305"/>
                  </a:lnTo>
                  <a:lnTo>
                    <a:pt x="1234" y="1187"/>
                  </a:lnTo>
                  <a:lnTo>
                    <a:pt x="1146" y="1074"/>
                  </a:lnTo>
                  <a:lnTo>
                    <a:pt x="1057" y="965"/>
                  </a:lnTo>
                  <a:lnTo>
                    <a:pt x="968" y="862"/>
                  </a:lnTo>
                  <a:lnTo>
                    <a:pt x="878" y="763"/>
                  </a:lnTo>
                  <a:lnTo>
                    <a:pt x="788" y="670"/>
                  </a:lnTo>
                  <a:lnTo>
                    <a:pt x="700" y="582"/>
                  </a:lnTo>
                  <a:lnTo>
                    <a:pt x="614" y="500"/>
                  </a:lnTo>
                  <a:lnTo>
                    <a:pt x="531" y="424"/>
                  </a:lnTo>
                  <a:lnTo>
                    <a:pt x="450" y="353"/>
                  </a:lnTo>
                  <a:lnTo>
                    <a:pt x="374" y="288"/>
                  </a:lnTo>
                  <a:lnTo>
                    <a:pt x="304" y="229"/>
                  </a:lnTo>
                  <a:lnTo>
                    <a:pt x="239" y="177"/>
                  </a:lnTo>
                  <a:lnTo>
                    <a:pt x="179" y="131"/>
                  </a:lnTo>
                  <a:lnTo>
                    <a:pt x="128" y="91"/>
                  </a:lnTo>
                  <a:lnTo>
                    <a:pt x="83" y="59"/>
                  </a:lnTo>
                  <a:lnTo>
                    <a:pt x="22" y="15"/>
                  </a:lnTo>
                  <a:lnTo>
                    <a:pt x="0" y="0"/>
                  </a:lnTo>
                  <a:lnTo>
                    <a:pt x="20" y="20"/>
                  </a:lnTo>
                  <a:lnTo>
                    <a:pt x="79" y="76"/>
                  </a:lnTo>
                  <a:lnTo>
                    <a:pt x="121" y="116"/>
                  </a:lnTo>
                  <a:lnTo>
                    <a:pt x="170" y="165"/>
                  </a:lnTo>
                  <a:lnTo>
                    <a:pt x="227" y="223"/>
                  </a:lnTo>
                  <a:lnTo>
                    <a:pt x="289" y="287"/>
                  </a:lnTo>
                  <a:lnTo>
                    <a:pt x="357" y="357"/>
                  </a:lnTo>
                  <a:lnTo>
                    <a:pt x="430" y="434"/>
                  </a:lnTo>
                  <a:lnTo>
                    <a:pt x="506" y="518"/>
                  </a:lnTo>
                  <a:lnTo>
                    <a:pt x="586" y="607"/>
                  </a:lnTo>
                  <a:lnTo>
                    <a:pt x="670" y="703"/>
                  </a:lnTo>
                  <a:lnTo>
                    <a:pt x="754" y="802"/>
                  </a:lnTo>
                  <a:lnTo>
                    <a:pt x="841" y="907"/>
                  </a:lnTo>
                  <a:lnTo>
                    <a:pt x="929" y="1015"/>
                  </a:lnTo>
                  <a:lnTo>
                    <a:pt x="1016" y="1127"/>
                  </a:lnTo>
                  <a:lnTo>
                    <a:pt x="1104" y="1243"/>
                  </a:lnTo>
                  <a:lnTo>
                    <a:pt x="1190" y="1363"/>
                  </a:lnTo>
                  <a:lnTo>
                    <a:pt x="1273" y="1484"/>
                  </a:lnTo>
                  <a:lnTo>
                    <a:pt x="1355" y="1608"/>
                  </a:lnTo>
                  <a:lnTo>
                    <a:pt x="1433" y="1734"/>
                  </a:lnTo>
                  <a:lnTo>
                    <a:pt x="1507" y="1862"/>
                  </a:lnTo>
                  <a:lnTo>
                    <a:pt x="1577" y="1990"/>
                  </a:lnTo>
                  <a:lnTo>
                    <a:pt x="1641" y="2120"/>
                  </a:lnTo>
                  <a:lnTo>
                    <a:pt x="1700" y="2251"/>
                  </a:lnTo>
                  <a:lnTo>
                    <a:pt x="1752" y="2381"/>
                  </a:lnTo>
                  <a:lnTo>
                    <a:pt x="1797" y="2510"/>
                  </a:lnTo>
                  <a:lnTo>
                    <a:pt x="1833" y="2639"/>
                  </a:lnTo>
                  <a:lnTo>
                    <a:pt x="1862" y="2767"/>
                  </a:lnTo>
                  <a:lnTo>
                    <a:pt x="1881" y="2893"/>
                  </a:lnTo>
                  <a:lnTo>
                    <a:pt x="1891" y="3018"/>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69" name="Freeform 45"/>
            <p:cNvSpPr>
              <a:spLocks/>
            </p:cNvSpPr>
            <p:nvPr/>
          </p:nvSpPr>
          <p:spPr bwMode="auto">
            <a:xfrm>
              <a:off x="4657141" y="3792345"/>
              <a:ext cx="155575" cy="190500"/>
            </a:xfrm>
            <a:custGeom>
              <a:avLst/>
              <a:gdLst/>
              <a:ahLst/>
              <a:cxnLst>
                <a:cxn ang="0">
                  <a:pos x="0" y="1317"/>
                </a:cxn>
                <a:cxn ang="0">
                  <a:pos x="47" y="1230"/>
                </a:cxn>
                <a:cxn ang="0">
                  <a:pos x="92" y="1146"/>
                </a:cxn>
                <a:cxn ang="0">
                  <a:pos x="139" y="1065"/>
                </a:cxn>
                <a:cxn ang="0">
                  <a:pos x="186" y="987"/>
                </a:cxn>
                <a:cxn ang="0">
                  <a:pos x="233" y="913"/>
                </a:cxn>
                <a:cxn ang="0">
                  <a:pos x="280" y="842"/>
                </a:cxn>
                <a:cxn ang="0">
                  <a:pos x="327" y="774"/>
                </a:cxn>
                <a:cxn ang="0">
                  <a:pos x="373" y="710"/>
                </a:cxn>
                <a:cxn ang="0">
                  <a:pos x="419" y="648"/>
                </a:cxn>
                <a:cxn ang="0">
                  <a:pos x="465" y="589"/>
                </a:cxn>
                <a:cxn ang="0">
                  <a:pos x="510" y="534"/>
                </a:cxn>
                <a:cxn ang="0">
                  <a:pos x="554" y="482"/>
                </a:cxn>
                <a:cxn ang="0">
                  <a:pos x="597" y="432"/>
                </a:cxn>
                <a:cxn ang="0">
                  <a:pos x="639" y="385"/>
                </a:cxn>
                <a:cxn ang="0">
                  <a:pos x="681" y="342"/>
                </a:cxn>
                <a:cxn ang="0">
                  <a:pos x="720" y="300"/>
                </a:cxn>
                <a:cxn ang="0">
                  <a:pos x="759" y="262"/>
                </a:cxn>
                <a:cxn ang="0">
                  <a:pos x="796" y="228"/>
                </a:cxn>
                <a:cxn ang="0">
                  <a:pos x="830" y="195"/>
                </a:cxn>
                <a:cxn ang="0">
                  <a:pos x="864" y="165"/>
                </a:cxn>
                <a:cxn ang="0">
                  <a:pos x="895" y="137"/>
                </a:cxn>
                <a:cxn ang="0">
                  <a:pos x="924" y="114"/>
                </a:cxn>
                <a:cxn ang="0">
                  <a:pos x="951" y="91"/>
                </a:cxn>
                <a:cxn ang="0">
                  <a:pos x="976" y="71"/>
                </a:cxn>
                <a:cxn ang="0">
                  <a:pos x="1018" y="40"/>
                </a:cxn>
                <a:cxn ang="0">
                  <a:pos x="1050" y="17"/>
                </a:cxn>
                <a:cxn ang="0">
                  <a:pos x="1069" y="4"/>
                </a:cxn>
                <a:cxn ang="0">
                  <a:pos x="1076" y="0"/>
                </a:cxn>
                <a:cxn ang="0">
                  <a:pos x="1067" y="10"/>
                </a:cxn>
                <a:cxn ang="0">
                  <a:pos x="1041" y="42"/>
                </a:cxn>
                <a:cxn ang="0">
                  <a:pos x="1000" y="91"/>
                </a:cxn>
                <a:cxn ang="0">
                  <a:pos x="946" y="156"/>
                </a:cxn>
                <a:cxn ang="0">
                  <a:pos x="880" y="234"/>
                </a:cxn>
                <a:cxn ang="0">
                  <a:pos x="807" y="323"/>
                </a:cxn>
                <a:cxn ang="0">
                  <a:pos x="725" y="421"/>
                </a:cxn>
                <a:cxn ang="0">
                  <a:pos x="639" y="525"/>
                </a:cxn>
                <a:cxn ang="0">
                  <a:pos x="549" y="634"/>
                </a:cxn>
                <a:cxn ang="0">
                  <a:pos x="459" y="744"/>
                </a:cxn>
                <a:cxn ang="0">
                  <a:pos x="369" y="854"/>
                </a:cxn>
                <a:cxn ang="0">
                  <a:pos x="282" y="961"/>
                </a:cxn>
                <a:cxn ang="0">
                  <a:pos x="200" y="1065"/>
                </a:cxn>
                <a:cxn ang="0">
                  <a:pos x="124" y="1159"/>
                </a:cxn>
                <a:cxn ang="0">
                  <a:pos x="56" y="1245"/>
                </a:cxn>
                <a:cxn ang="0">
                  <a:pos x="0" y="1317"/>
                </a:cxn>
              </a:cxnLst>
              <a:rect l="0" t="0" r="r" b="b"/>
              <a:pathLst>
                <a:path w="1076" h="1317">
                  <a:moveTo>
                    <a:pt x="0" y="1317"/>
                  </a:moveTo>
                  <a:lnTo>
                    <a:pt x="47" y="1230"/>
                  </a:lnTo>
                  <a:lnTo>
                    <a:pt x="92" y="1146"/>
                  </a:lnTo>
                  <a:lnTo>
                    <a:pt x="139" y="1065"/>
                  </a:lnTo>
                  <a:lnTo>
                    <a:pt x="186" y="987"/>
                  </a:lnTo>
                  <a:lnTo>
                    <a:pt x="233" y="913"/>
                  </a:lnTo>
                  <a:lnTo>
                    <a:pt x="280" y="842"/>
                  </a:lnTo>
                  <a:lnTo>
                    <a:pt x="327" y="774"/>
                  </a:lnTo>
                  <a:lnTo>
                    <a:pt x="373" y="710"/>
                  </a:lnTo>
                  <a:lnTo>
                    <a:pt x="419" y="648"/>
                  </a:lnTo>
                  <a:lnTo>
                    <a:pt x="465" y="589"/>
                  </a:lnTo>
                  <a:lnTo>
                    <a:pt x="510" y="534"/>
                  </a:lnTo>
                  <a:lnTo>
                    <a:pt x="554" y="482"/>
                  </a:lnTo>
                  <a:lnTo>
                    <a:pt x="597" y="432"/>
                  </a:lnTo>
                  <a:lnTo>
                    <a:pt x="639" y="385"/>
                  </a:lnTo>
                  <a:lnTo>
                    <a:pt x="681" y="342"/>
                  </a:lnTo>
                  <a:lnTo>
                    <a:pt x="720" y="300"/>
                  </a:lnTo>
                  <a:lnTo>
                    <a:pt x="759" y="262"/>
                  </a:lnTo>
                  <a:lnTo>
                    <a:pt x="796" y="228"/>
                  </a:lnTo>
                  <a:lnTo>
                    <a:pt x="830" y="195"/>
                  </a:lnTo>
                  <a:lnTo>
                    <a:pt x="864" y="165"/>
                  </a:lnTo>
                  <a:lnTo>
                    <a:pt x="895" y="137"/>
                  </a:lnTo>
                  <a:lnTo>
                    <a:pt x="924" y="114"/>
                  </a:lnTo>
                  <a:lnTo>
                    <a:pt x="951" y="91"/>
                  </a:lnTo>
                  <a:lnTo>
                    <a:pt x="976" y="71"/>
                  </a:lnTo>
                  <a:lnTo>
                    <a:pt x="1018" y="40"/>
                  </a:lnTo>
                  <a:lnTo>
                    <a:pt x="1050" y="17"/>
                  </a:lnTo>
                  <a:lnTo>
                    <a:pt x="1069" y="4"/>
                  </a:lnTo>
                  <a:lnTo>
                    <a:pt x="1076" y="0"/>
                  </a:lnTo>
                  <a:lnTo>
                    <a:pt x="1067" y="10"/>
                  </a:lnTo>
                  <a:lnTo>
                    <a:pt x="1041" y="42"/>
                  </a:lnTo>
                  <a:lnTo>
                    <a:pt x="1000" y="91"/>
                  </a:lnTo>
                  <a:lnTo>
                    <a:pt x="946" y="156"/>
                  </a:lnTo>
                  <a:lnTo>
                    <a:pt x="880" y="234"/>
                  </a:lnTo>
                  <a:lnTo>
                    <a:pt x="807" y="323"/>
                  </a:lnTo>
                  <a:lnTo>
                    <a:pt x="725" y="421"/>
                  </a:lnTo>
                  <a:lnTo>
                    <a:pt x="639" y="525"/>
                  </a:lnTo>
                  <a:lnTo>
                    <a:pt x="549" y="634"/>
                  </a:lnTo>
                  <a:lnTo>
                    <a:pt x="459" y="744"/>
                  </a:lnTo>
                  <a:lnTo>
                    <a:pt x="369" y="854"/>
                  </a:lnTo>
                  <a:lnTo>
                    <a:pt x="282" y="961"/>
                  </a:lnTo>
                  <a:lnTo>
                    <a:pt x="200" y="1065"/>
                  </a:lnTo>
                  <a:lnTo>
                    <a:pt x="124" y="1159"/>
                  </a:lnTo>
                  <a:lnTo>
                    <a:pt x="56" y="1245"/>
                  </a:lnTo>
                  <a:lnTo>
                    <a:pt x="0" y="1317"/>
                  </a:lnTo>
                  <a:close/>
                </a:path>
              </a:pathLst>
            </a:custGeom>
            <a:solidFill>
              <a:srgbClr val="FFF600"/>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51" name="TextBox 50"/>
            <p:cNvSpPr txBox="1"/>
            <p:nvPr/>
          </p:nvSpPr>
          <p:spPr>
            <a:xfrm rot="3737805">
              <a:off x="3818592" y="3689292"/>
              <a:ext cx="607859" cy="369332"/>
            </a:xfrm>
            <a:prstGeom prst="rect">
              <a:avLst/>
            </a:prstGeom>
            <a:noFill/>
          </p:spPr>
          <p:txBody>
            <a:bodyPr wrap="none" rtlCol="0">
              <a:spAutoFit/>
            </a:bodyPr>
            <a:lstStyle/>
            <a:p>
              <a:r>
                <a:rPr lang="en-GB" b="1" dirty="0" smtClean="0">
                  <a:solidFill>
                    <a:srgbClr val="0070C0"/>
                  </a:solidFill>
                  <a:latin typeface="Brush Script MT" pitchFamily="66" charset="0"/>
                </a:rPr>
                <a:t>AOP</a:t>
              </a:r>
              <a:endParaRPr lang="en-GB" b="1" dirty="0">
                <a:solidFill>
                  <a:srgbClr val="0070C0"/>
                </a:solidFill>
                <a:latin typeface="Brush Script MT" pitchFamily="66" charset="0"/>
              </a:endParaRPr>
            </a:p>
          </p:txBody>
        </p:sp>
        <p:sp>
          <p:nvSpPr>
            <p:cNvPr id="52" name="TextBox 51"/>
            <p:cNvSpPr txBox="1"/>
            <p:nvPr/>
          </p:nvSpPr>
          <p:spPr>
            <a:xfrm rot="3097728">
              <a:off x="3689665" y="3291444"/>
              <a:ext cx="513282" cy="307777"/>
            </a:xfrm>
            <a:prstGeom prst="rect">
              <a:avLst/>
            </a:prstGeom>
            <a:noFill/>
          </p:spPr>
          <p:txBody>
            <a:bodyPr wrap="none" rtlCol="0">
              <a:spAutoFit/>
            </a:bodyPr>
            <a:lstStyle/>
            <a:p>
              <a:r>
                <a:rPr lang="en-GB" sz="1400" b="1" dirty="0" smtClean="0">
                  <a:solidFill>
                    <a:srgbClr val="0070C0"/>
                  </a:solidFill>
                  <a:latin typeface="Brush Script MT" pitchFamily="66" charset="0"/>
                </a:rPr>
                <a:t>AOP</a:t>
              </a:r>
              <a:endParaRPr lang="en-GB" sz="1400" b="1" dirty="0">
                <a:solidFill>
                  <a:srgbClr val="0070C0"/>
                </a:solidFill>
                <a:latin typeface="Brush Script MT" pitchFamily="66" charset="0"/>
              </a:endParaRPr>
            </a:p>
          </p:txBody>
        </p:sp>
        <p:sp>
          <p:nvSpPr>
            <p:cNvPr id="53" name="TextBox 52"/>
            <p:cNvSpPr txBox="1"/>
            <p:nvPr/>
          </p:nvSpPr>
          <p:spPr>
            <a:xfrm rot="6546420">
              <a:off x="4265929" y="3758170"/>
              <a:ext cx="513282" cy="307777"/>
            </a:xfrm>
            <a:prstGeom prst="rect">
              <a:avLst/>
            </a:prstGeom>
            <a:noFill/>
          </p:spPr>
          <p:txBody>
            <a:bodyPr wrap="none" rtlCol="0">
              <a:spAutoFit/>
            </a:bodyPr>
            <a:lstStyle/>
            <a:p>
              <a:r>
                <a:rPr lang="en-GB" sz="1400" b="1" dirty="0" smtClean="0">
                  <a:solidFill>
                    <a:srgbClr val="0070C0"/>
                  </a:solidFill>
                  <a:latin typeface="Brush Script MT" pitchFamily="66" charset="0"/>
                </a:rPr>
                <a:t>AOP</a:t>
              </a:r>
              <a:endParaRPr lang="en-GB" sz="1400" b="1" dirty="0">
                <a:solidFill>
                  <a:srgbClr val="0070C0"/>
                </a:solidFill>
                <a:latin typeface="Brush Script MT" pitchFamily="66" charset="0"/>
              </a:endParaRPr>
            </a:p>
          </p:txBody>
        </p:sp>
        <p:sp>
          <p:nvSpPr>
            <p:cNvPr id="54" name="TextBox 53"/>
            <p:cNvSpPr txBox="1"/>
            <p:nvPr/>
          </p:nvSpPr>
          <p:spPr>
            <a:xfrm rot="5971600">
              <a:off x="4076669" y="3266887"/>
              <a:ext cx="748923" cy="461665"/>
            </a:xfrm>
            <a:prstGeom prst="rect">
              <a:avLst/>
            </a:prstGeom>
            <a:noFill/>
          </p:spPr>
          <p:txBody>
            <a:bodyPr wrap="none" rtlCol="0">
              <a:spAutoFit/>
            </a:bodyPr>
            <a:lstStyle/>
            <a:p>
              <a:r>
                <a:rPr lang="en-GB" sz="2400" b="1" dirty="0" smtClean="0">
                  <a:solidFill>
                    <a:srgbClr val="0070C0"/>
                  </a:solidFill>
                  <a:latin typeface="Brush Script MT" pitchFamily="66" charset="0"/>
                </a:rPr>
                <a:t>AOP</a:t>
              </a:r>
              <a:endParaRPr lang="en-GB" sz="2400" b="1" dirty="0">
                <a:solidFill>
                  <a:srgbClr val="0070C0"/>
                </a:solidFill>
                <a:latin typeface="Brush Script MT" pitchFamily="66" charset="0"/>
              </a:endParaRPr>
            </a:p>
          </p:txBody>
        </p:sp>
        <p:sp>
          <p:nvSpPr>
            <p:cNvPr id="55" name="TextBox 54"/>
            <p:cNvSpPr txBox="1"/>
            <p:nvPr/>
          </p:nvSpPr>
          <p:spPr>
            <a:xfrm rot="7163087">
              <a:off x="4495098" y="3228429"/>
              <a:ext cx="559769" cy="338554"/>
            </a:xfrm>
            <a:prstGeom prst="rect">
              <a:avLst/>
            </a:prstGeom>
            <a:noFill/>
          </p:spPr>
          <p:txBody>
            <a:bodyPr wrap="none" rtlCol="0">
              <a:spAutoFit/>
            </a:bodyPr>
            <a:lstStyle/>
            <a:p>
              <a:r>
                <a:rPr lang="en-GB" sz="1600" b="1" dirty="0" smtClean="0">
                  <a:solidFill>
                    <a:srgbClr val="0070C0"/>
                  </a:solidFill>
                  <a:latin typeface="Brush Script MT" pitchFamily="66" charset="0"/>
                </a:rPr>
                <a:t>AOP</a:t>
              </a:r>
              <a:endParaRPr lang="en-GB" sz="1600" b="1" dirty="0">
                <a:solidFill>
                  <a:srgbClr val="0070C0"/>
                </a:solidFill>
                <a:latin typeface="Brush Script MT" pitchFamily="66" charset="0"/>
              </a:endParaRPr>
            </a:p>
          </p:txBody>
        </p:sp>
        <p:sp>
          <p:nvSpPr>
            <p:cNvPr id="56" name="TextBox 55"/>
            <p:cNvSpPr txBox="1"/>
            <p:nvPr/>
          </p:nvSpPr>
          <p:spPr>
            <a:xfrm rot="3707124">
              <a:off x="3842402" y="2922528"/>
              <a:ext cx="607859" cy="369332"/>
            </a:xfrm>
            <a:prstGeom prst="rect">
              <a:avLst/>
            </a:prstGeom>
            <a:noFill/>
          </p:spPr>
          <p:txBody>
            <a:bodyPr wrap="none" rtlCol="0">
              <a:spAutoFit/>
            </a:bodyPr>
            <a:lstStyle/>
            <a:p>
              <a:r>
                <a:rPr lang="en-GB" b="1" dirty="0" smtClean="0">
                  <a:solidFill>
                    <a:srgbClr val="0070C0"/>
                  </a:solidFill>
                  <a:latin typeface="Brush Script MT" pitchFamily="66" charset="0"/>
                </a:rPr>
                <a:t>AOP</a:t>
              </a:r>
              <a:endParaRPr lang="en-GB" b="1" dirty="0">
                <a:solidFill>
                  <a:srgbClr val="0070C0"/>
                </a:solidFill>
                <a:latin typeface="Brush Script MT" pitchFamily="66" charset="0"/>
              </a:endParaRPr>
            </a:p>
          </p:txBody>
        </p:sp>
        <p:sp>
          <p:nvSpPr>
            <p:cNvPr id="57" name="TextBox 56"/>
            <p:cNvSpPr txBox="1"/>
            <p:nvPr/>
          </p:nvSpPr>
          <p:spPr>
            <a:xfrm rot="6234705">
              <a:off x="4247446" y="2818853"/>
              <a:ext cx="559769" cy="338554"/>
            </a:xfrm>
            <a:prstGeom prst="rect">
              <a:avLst/>
            </a:prstGeom>
            <a:noFill/>
          </p:spPr>
          <p:txBody>
            <a:bodyPr wrap="none" rtlCol="0">
              <a:spAutoFit/>
            </a:bodyPr>
            <a:lstStyle/>
            <a:p>
              <a:r>
                <a:rPr lang="en-GB" sz="1600" b="1" dirty="0" smtClean="0">
                  <a:solidFill>
                    <a:srgbClr val="0070C0"/>
                  </a:solidFill>
                  <a:latin typeface="Brush Script MT" pitchFamily="66" charset="0"/>
                </a:rPr>
                <a:t>AOP</a:t>
              </a:r>
              <a:endParaRPr lang="en-GB" sz="1600" b="1" dirty="0">
                <a:solidFill>
                  <a:srgbClr val="0070C0"/>
                </a:solidFill>
                <a:latin typeface="Brush Script MT" pitchFamily="66" charset="0"/>
              </a:endParaRPr>
            </a:p>
          </p:txBody>
        </p:sp>
      </p:grpSp>
      <p:grpSp>
        <p:nvGrpSpPr>
          <p:cNvPr id="59" name="Group 58"/>
          <p:cNvGrpSpPr/>
          <p:nvPr/>
        </p:nvGrpSpPr>
        <p:grpSpPr>
          <a:xfrm>
            <a:off x="3759196" y="4604757"/>
            <a:ext cx="1196975" cy="990600"/>
            <a:chOff x="3787191" y="4009832"/>
            <a:chExt cx="1196975" cy="990600"/>
          </a:xfrm>
        </p:grpSpPr>
        <p:sp>
          <p:nvSpPr>
            <p:cNvPr id="1043" name="Freeform 19"/>
            <p:cNvSpPr>
              <a:spLocks/>
            </p:cNvSpPr>
            <p:nvPr/>
          </p:nvSpPr>
          <p:spPr bwMode="auto">
            <a:xfrm>
              <a:off x="3926891" y="4009832"/>
              <a:ext cx="949325" cy="990600"/>
            </a:xfrm>
            <a:custGeom>
              <a:avLst/>
              <a:gdLst/>
              <a:ahLst/>
              <a:cxnLst>
                <a:cxn ang="0">
                  <a:pos x="5916" y="780"/>
                </a:cxn>
                <a:cxn ang="0">
                  <a:pos x="5801" y="1045"/>
                </a:cxn>
                <a:cxn ang="0">
                  <a:pos x="5703" y="1304"/>
                </a:cxn>
                <a:cxn ang="0">
                  <a:pos x="5622" y="1561"/>
                </a:cxn>
                <a:cxn ang="0">
                  <a:pos x="5559" y="1814"/>
                </a:cxn>
                <a:cxn ang="0">
                  <a:pos x="5494" y="2190"/>
                </a:cxn>
                <a:cxn ang="0">
                  <a:pos x="5457" y="2792"/>
                </a:cxn>
                <a:cxn ang="0">
                  <a:pos x="5496" y="3355"/>
                </a:cxn>
                <a:cxn ang="0">
                  <a:pos x="5595" y="3874"/>
                </a:cxn>
                <a:cxn ang="0">
                  <a:pos x="5737" y="4342"/>
                </a:cxn>
                <a:cxn ang="0">
                  <a:pos x="5905" y="4757"/>
                </a:cxn>
                <a:cxn ang="0">
                  <a:pos x="6085" y="5113"/>
                </a:cxn>
                <a:cxn ang="0">
                  <a:pos x="6258" y="5404"/>
                </a:cxn>
                <a:cxn ang="0">
                  <a:pos x="6410" y="5627"/>
                </a:cxn>
                <a:cxn ang="0">
                  <a:pos x="6523" y="5775"/>
                </a:cxn>
                <a:cxn ang="0">
                  <a:pos x="6577" y="5855"/>
                </a:cxn>
                <a:cxn ang="0">
                  <a:pos x="6476" y="5936"/>
                </a:cxn>
                <a:cxn ang="0">
                  <a:pos x="6256" y="6089"/>
                </a:cxn>
                <a:cxn ang="0">
                  <a:pos x="5917" y="6283"/>
                </a:cxn>
                <a:cxn ang="0">
                  <a:pos x="5462" y="6489"/>
                </a:cxn>
                <a:cxn ang="0">
                  <a:pos x="4893" y="6673"/>
                </a:cxn>
                <a:cxn ang="0">
                  <a:pos x="4212" y="6808"/>
                </a:cxn>
                <a:cxn ang="0">
                  <a:pos x="3419" y="6861"/>
                </a:cxn>
                <a:cxn ang="0">
                  <a:pos x="2517" y="6803"/>
                </a:cxn>
                <a:cxn ang="0">
                  <a:pos x="1509" y="6605"/>
                </a:cxn>
                <a:cxn ang="0">
                  <a:pos x="395" y="6234"/>
                </a:cxn>
                <a:cxn ang="0">
                  <a:pos x="57" y="5964"/>
                </a:cxn>
                <a:cxn ang="0">
                  <a:pos x="159" y="5768"/>
                </a:cxn>
                <a:cxn ang="0">
                  <a:pos x="297" y="5482"/>
                </a:cxn>
                <a:cxn ang="0">
                  <a:pos x="455" y="5123"/>
                </a:cxn>
                <a:cxn ang="0">
                  <a:pos x="622" y="4703"/>
                </a:cxn>
                <a:cxn ang="0">
                  <a:pos x="781" y="4236"/>
                </a:cxn>
                <a:cxn ang="0">
                  <a:pos x="920" y="3736"/>
                </a:cxn>
                <a:cxn ang="0">
                  <a:pos x="1022" y="3217"/>
                </a:cxn>
                <a:cxn ang="0">
                  <a:pos x="1074" y="2691"/>
                </a:cxn>
                <a:cxn ang="0">
                  <a:pos x="1062" y="2175"/>
                </a:cxn>
                <a:cxn ang="0">
                  <a:pos x="1025" y="1903"/>
                </a:cxn>
                <a:cxn ang="0">
                  <a:pos x="994" y="1751"/>
                </a:cxn>
                <a:cxn ang="0">
                  <a:pos x="952" y="1601"/>
                </a:cxn>
                <a:cxn ang="0">
                  <a:pos x="902" y="1456"/>
                </a:cxn>
                <a:cxn ang="0">
                  <a:pos x="842" y="1316"/>
                </a:cxn>
                <a:cxn ang="0">
                  <a:pos x="772" y="1179"/>
                </a:cxn>
                <a:cxn ang="0">
                  <a:pos x="691" y="1048"/>
                </a:cxn>
                <a:cxn ang="0">
                  <a:pos x="600" y="923"/>
                </a:cxn>
                <a:cxn ang="0">
                  <a:pos x="495" y="804"/>
                </a:cxn>
                <a:cxn ang="0">
                  <a:pos x="380" y="691"/>
                </a:cxn>
                <a:cxn ang="0">
                  <a:pos x="252" y="584"/>
                </a:cxn>
                <a:cxn ang="0">
                  <a:pos x="443" y="503"/>
                </a:cxn>
                <a:cxn ang="0">
                  <a:pos x="727" y="399"/>
                </a:cxn>
                <a:cxn ang="0">
                  <a:pos x="1122" y="277"/>
                </a:cxn>
                <a:cxn ang="0">
                  <a:pos x="1617" y="158"/>
                </a:cxn>
                <a:cxn ang="0">
                  <a:pos x="2199" y="61"/>
                </a:cxn>
                <a:cxn ang="0">
                  <a:pos x="2857" y="6"/>
                </a:cxn>
                <a:cxn ang="0">
                  <a:pos x="3579" y="12"/>
                </a:cxn>
                <a:cxn ang="0">
                  <a:pos x="4352" y="101"/>
                </a:cxn>
                <a:cxn ang="0">
                  <a:pos x="5164" y="291"/>
                </a:cxn>
                <a:cxn ang="0">
                  <a:pos x="6003" y="602"/>
                </a:cxn>
              </a:cxnLst>
              <a:rect l="0" t="0" r="r" b="b"/>
              <a:pathLst>
                <a:path w="6585" h="6861">
                  <a:moveTo>
                    <a:pt x="6003" y="602"/>
                  </a:moveTo>
                  <a:lnTo>
                    <a:pt x="5958" y="692"/>
                  </a:lnTo>
                  <a:lnTo>
                    <a:pt x="5916" y="780"/>
                  </a:lnTo>
                  <a:lnTo>
                    <a:pt x="5876" y="869"/>
                  </a:lnTo>
                  <a:lnTo>
                    <a:pt x="5837" y="957"/>
                  </a:lnTo>
                  <a:lnTo>
                    <a:pt x="5801" y="1045"/>
                  </a:lnTo>
                  <a:lnTo>
                    <a:pt x="5766" y="1131"/>
                  </a:lnTo>
                  <a:lnTo>
                    <a:pt x="5734" y="1218"/>
                  </a:lnTo>
                  <a:lnTo>
                    <a:pt x="5703" y="1304"/>
                  </a:lnTo>
                  <a:lnTo>
                    <a:pt x="5674" y="1391"/>
                  </a:lnTo>
                  <a:lnTo>
                    <a:pt x="5647" y="1476"/>
                  </a:lnTo>
                  <a:lnTo>
                    <a:pt x="5622" y="1561"/>
                  </a:lnTo>
                  <a:lnTo>
                    <a:pt x="5599" y="1646"/>
                  </a:lnTo>
                  <a:lnTo>
                    <a:pt x="5578" y="1731"/>
                  </a:lnTo>
                  <a:lnTo>
                    <a:pt x="5559" y="1814"/>
                  </a:lnTo>
                  <a:lnTo>
                    <a:pt x="5541" y="1898"/>
                  </a:lnTo>
                  <a:lnTo>
                    <a:pt x="5526" y="1981"/>
                  </a:lnTo>
                  <a:lnTo>
                    <a:pt x="5494" y="2190"/>
                  </a:lnTo>
                  <a:lnTo>
                    <a:pt x="5472" y="2395"/>
                  </a:lnTo>
                  <a:lnTo>
                    <a:pt x="5460" y="2596"/>
                  </a:lnTo>
                  <a:lnTo>
                    <a:pt x="5457" y="2792"/>
                  </a:lnTo>
                  <a:lnTo>
                    <a:pt x="5462" y="2984"/>
                  </a:lnTo>
                  <a:lnTo>
                    <a:pt x="5475" y="3172"/>
                  </a:lnTo>
                  <a:lnTo>
                    <a:pt x="5496" y="3355"/>
                  </a:lnTo>
                  <a:lnTo>
                    <a:pt x="5523" y="3533"/>
                  </a:lnTo>
                  <a:lnTo>
                    <a:pt x="5556" y="3706"/>
                  </a:lnTo>
                  <a:lnTo>
                    <a:pt x="5595" y="3874"/>
                  </a:lnTo>
                  <a:lnTo>
                    <a:pt x="5638" y="4035"/>
                  </a:lnTo>
                  <a:lnTo>
                    <a:pt x="5686" y="4192"/>
                  </a:lnTo>
                  <a:lnTo>
                    <a:pt x="5737" y="4342"/>
                  </a:lnTo>
                  <a:lnTo>
                    <a:pt x="5791" y="4487"/>
                  </a:lnTo>
                  <a:lnTo>
                    <a:pt x="5848" y="4626"/>
                  </a:lnTo>
                  <a:lnTo>
                    <a:pt x="5905" y="4757"/>
                  </a:lnTo>
                  <a:lnTo>
                    <a:pt x="5965" y="4883"/>
                  </a:lnTo>
                  <a:lnTo>
                    <a:pt x="6025" y="5001"/>
                  </a:lnTo>
                  <a:lnTo>
                    <a:pt x="6085" y="5113"/>
                  </a:lnTo>
                  <a:lnTo>
                    <a:pt x="6144" y="5217"/>
                  </a:lnTo>
                  <a:lnTo>
                    <a:pt x="6203" y="5315"/>
                  </a:lnTo>
                  <a:lnTo>
                    <a:pt x="6258" y="5404"/>
                  </a:lnTo>
                  <a:lnTo>
                    <a:pt x="6312" y="5487"/>
                  </a:lnTo>
                  <a:lnTo>
                    <a:pt x="6363" y="5560"/>
                  </a:lnTo>
                  <a:lnTo>
                    <a:pt x="6410" y="5627"/>
                  </a:lnTo>
                  <a:lnTo>
                    <a:pt x="6452" y="5684"/>
                  </a:lnTo>
                  <a:lnTo>
                    <a:pt x="6490" y="5734"/>
                  </a:lnTo>
                  <a:lnTo>
                    <a:pt x="6523" y="5775"/>
                  </a:lnTo>
                  <a:lnTo>
                    <a:pt x="6568" y="5830"/>
                  </a:lnTo>
                  <a:lnTo>
                    <a:pt x="6585" y="5849"/>
                  </a:lnTo>
                  <a:lnTo>
                    <a:pt x="6577" y="5855"/>
                  </a:lnTo>
                  <a:lnTo>
                    <a:pt x="6558" y="5872"/>
                  </a:lnTo>
                  <a:lnTo>
                    <a:pt x="6524" y="5900"/>
                  </a:lnTo>
                  <a:lnTo>
                    <a:pt x="6476" y="5936"/>
                  </a:lnTo>
                  <a:lnTo>
                    <a:pt x="6415" y="5982"/>
                  </a:lnTo>
                  <a:lnTo>
                    <a:pt x="6343" y="6033"/>
                  </a:lnTo>
                  <a:lnTo>
                    <a:pt x="6256" y="6089"/>
                  </a:lnTo>
                  <a:lnTo>
                    <a:pt x="6156" y="6151"/>
                  </a:lnTo>
                  <a:lnTo>
                    <a:pt x="6043" y="6216"/>
                  </a:lnTo>
                  <a:lnTo>
                    <a:pt x="5917" y="6283"/>
                  </a:lnTo>
                  <a:lnTo>
                    <a:pt x="5778" y="6352"/>
                  </a:lnTo>
                  <a:lnTo>
                    <a:pt x="5626" y="6420"/>
                  </a:lnTo>
                  <a:lnTo>
                    <a:pt x="5462" y="6489"/>
                  </a:lnTo>
                  <a:lnTo>
                    <a:pt x="5285" y="6554"/>
                  </a:lnTo>
                  <a:lnTo>
                    <a:pt x="5095" y="6616"/>
                  </a:lnTo>
                  <a:lnTo>
                    <a:pt x="4893" y="6673"/>
                  </a:lnTo>
                  <a:lnTo>
                    <a:pt x="4678" y="6725"/>
                  </a:lnTo>
                  <a:lnTo>
                    <a:pt x="4450" y="6770"/>
                  </a:lnTo>
                  <a:lnTo>
                    <a:pt x="4212" y="6808"/>
                  </a:lnTo>
                  <a:lnTo>
                    <a:pt x="3960" y="6836"/>
                  </a:lnTo>
                  <a:lnTo>
                    <a:pt x="3695" y="6854"/>
                  </a:lnTo>
                  <a:lnTo>
                    <a:pt x="3419" y="6861"/>
                  </a:lnTo>
                  <a:lnTo>
                    <a:pt x="3130" y="6856"/>
                  </a:lnTo>
                  <a:lnTo>
                    <a:pt x="2830" y="6837"/>
                  </a:lnTo>
                  <a:lnTo>
                    <a:pt x="2517" y="6803"/>
                  </a:lnTo>
                  <a:lnTo>
                    <a:pt x="2193" y="6755"/>
                  </a:lnTo>
                  <a:lnTo>
                    <a:pt x="1857" y="6688"/>
                  </a:lnTo>
                  <a:lnTo>
                    <a:pt x="1509" y="6605"/>
                  </a:lnTo>
                  <a:lnTo>
                    <a:pt x="1149" y="6502"/>
                  </a:lnTo>
                  <a:lnTo>
                    <a:pt x="778" y="6378"/>
                  </a:lnTo>
                  <a:lnTo>
                    <a:pt x="395" y="6234"/>
                  </a:lnTo>
                  <a:lnTo>
                    <a:pt x="0" y="6065"/>
                  </a:lnTo>
                  <a:lnTo>
                    <a:pt x="16" y="6040"/>
                  </a:lnTo>
                  <a:lnTo>
                    <a:pt x="57" y="5964"/>
                  </a:lnTo>
                  <a:lnTo>
                    <a:pt x="86" y="5909"/>
                  </a:lnTo>
                  <a:lnTo>
                    <a:pt x="120" y="5844"/>
                  </a:lnTo>
                  <a:lnTo>
                    <a:pt x="159" y="5768"/>
                  </a:lnTo>
                  <a:lnTo>
                    <a:pt x="201" y="5682"/>
                  </a:lnTo>
                  <a:lnTo>
                    <a:pt x="247" y="5587"/>
                  </a:lnTo>
                  <a:lnTo>
                    <a:pt x="297" y="5482"/>
                  </a:lnTo>
                  <a:lnTo>
                    <a:pt x="348" y="5371"/>
                  </a:lnTo>
                  <a:lnTo>
                    <a:pt x="401" y="5250"/>
                  </a:lnTo>
                  <a:lnTo>
                    <a:pt x="455" y="5123"/>
                  </a:lnTo>
                  <a:lnTo>
                    <a:pt x="511" y="4989"/>
                  </a:lnTo>
                  <a:lnTo>
                    <a:pt x="567" y="4849"/>
                  </a:lnTo>
                  <a:lnTo>
                    <a:pt x="622" y="4703"/>
                  </a:lnTo>
                  <a:lnTo>
                    <a:pt x="677" y="4552"/>
                  </a:lnTo>
                  <a:lnTo>
                    <a:pt x="730" y="4397"/>
                  </a:lnTo>
                  <a:lnTo>
                    <a:pt x="781" y="4236"/>
                  </a:lnTo>
                  <a:lnTo>
                    <a:pt x="831" y="4072"/>
                  </a:lnTo>
                  <a:lnTo>
                    <a:pt x="876" y="3906"/>
                  </a:lnTo>
                  <a:lnTo>
                    <a:pt x="920" y="3736"/>
                  </a:lnTo>
                  <a:lnTo>
                    <a:pt x="958" y="3564"/>
                  </a:lnTo>
                  <a:lnTo>
                    <a:pt x="993" y="3392"/>
                  </a:lnTo>
                  <a:lnTo>
                    <a:pt x="1022" y="3217"/>
                  </a:lnTo>
                  <a:lnTo>
                    <a:pt x="1046" y="3042"/>
                  </a:lnTo>
                  <a:lnTo>
                    <a:pt x="1063" y="2866"/>
                  </a:lnTo>
                  <a:lnTo>
                    <a:pt x="1074" y="2691"/>
                  </a:lnTo>
                  <a:lnTo>
                    <a:pt x="1078" y="2518"/>
                  </a:lnTo>
                  <a:lnTo>
                    <a:pt x="1074" y="2345"/>
                  </a:lnTo>
                  <a:lnTo>
                    <a:pt x="1062" y="2175"/>
                  </a:lnTo>
                  <a:lnTo>
                    <a:pt x="1041" y="2007"/>
                  </a:lnTo>
                  <a:lnTo>
                    <a:pt x="1034" y="1955"/>
                  </a:lnTo>
                  <a:lnTo>
                    <a:pt x="1025" y="1903"/>
                  </a:lnTo>
                  <a:lnTo>
                    <a:pt x="1015" y="1852"/>
                  </a:lnTo>
                  <a:lnTo>
                    <a:pt x="1005" y="1801"/>
                  </a:lnTo>
                  <a:lnTo>
                    <a:pt x="994" y="1751"/>
                  </a:lnTo>
                  <a:lnTo>
                    <a:pt x="981" y="1701"/>
                  </a:lnTo>
                  <a:lnTo>
                    <a:pt x="967" y="1651"/>
                  </a:lnTo>
                  <a:lnTo>
                    <a:pt x="952" y="1601"/>
                  </a:lnTo>
                  <a:lnTo>
                    <a:pt x="937" y="1553"/>
                  </a:lnTo>
                  <a:lnTo>
                    <a:pt x="920" y="1505"/>
                  </a:lnTo>
                  <a:lnTo>
                    <a:pt x="902" y="1456"/>
                  </a:lnTo>
                  <a:lnTo>
                    <a:pt x="883" y="1409"/>
                  </a:lnTo>
                  <a:lnTo>
                    <a:pt x="863" y="1362"/>
                  </a:lnTo>
                  <a:lnTo>
                    <a:pt x="842" y="1316"/>
                  </a:lnTo>
                  <a:lnTo>
                    <a:pt x="820" y="1269"/>
                  </a:lnTo>
                  <a:lnTo>
                    <a:pt x="796" y="1224"/>
                  </a:lnTo>
                  <a:lnTo>
                    <a:pt x="772" y="1179"/>
                  </a:lnTo>
                  <a:lnTo>
                    <a:pt x="746" y="1135"/>
                  </a:lnTo>
                  <a:lnTo>
                    <a:pt x="719" y="1091"/>
                  </a:lnTo>
                  <a:lnTo>
                    <a:pt x="691" y="1048"/>
                  </a:lnTo>
                  <a:lnTo>
                    <a:pt x="661" y="1005"/>
                  </a:lnTo>
                  <a:lnTo>
                    <a:pt x="631" y="964"/>
                  </a:lnTo>
                  <a:lnTo>
                    <a:pt x="600" y="923"/>
                  </a:lnTo>
                  <a:lnTo>
                    <a:pt x="566" y="883"/>
                  </a:lnTo>
                  <a:lnTo>
                    <a:pt x="531" y="843"/>
                  </a:lnTo>
                  <a:lnTo>
                    <a:pt x="495" y="804"/>
                  </a:lnTo>
                  <a:lnTo>
                    <a:pt x="458" y="766"/>
                  </a:lnTo>
                  <a:lnTo>
                    <a:pt x="420" y="728"/>
                  </a:lnTo>
                  <a:lnTo>
                    <a:pt x="380" y="691"/>
                  </a:lnTo>
                  <a:lnTo>
                    <a:pt x="339" y="655"/>
                  </a:lnTo>
                  <a:lnTo>
                    <a:pt x="297" y="619"/>
                  </a:lnTo>
                  <a:lnTo>
                    <a:pt x="252" y="584"/>
                  </a:lnTo>
                  <a:lnTo>
                    <a:pt x="284" y="570"/>
                  </a:lnTo>
                  <a:lnTo>
                    <a:pt x="376" y="530"/>
                  </a:lnTo>
                  <a:lnTo>
                    <a:pt x="443" y="503"/>
                  </a:lnTo>
                  <a:lnTo>
                    <a:pt x="525" y="471"/>
                  </a:lnTo>
                  <a:lnTo>
                    <a:pt x="619" y="436"/>
                  </a:lnTo>
                  <a:lnTo>
                    <a:pt x="727" y="399"/>
                  </a:lnTo>
                  <a:lnTo>
                    <a:pt x="846" y="358"/>
                  </a:lnTo>
                  <a:lnTo>
                    <a:pt x="978" y="318"/>
                  </a:lnTo>
                  <a:lnTo>
                    <a:pt x="1122" y="277"/>
                  </a:lnTo>
                  <a:lnTo>
                    <a:pt x="1276" y="236"/>
                  </a:lnTo>
                  <a:lnTo>
                    <a:pt x="1441" y="196"/>
                  </a:lnTo>
                  <a:lnTo>
                    <a:pt x="1617" y="158"/>
                  </a:lnTo>
                  <a:lnTo>
                    <a:pt x="1801" y="122"/>
                  </a:lnTo>
                  <a:lnTo>
                    <a:pt x="1996" y="89"/>
                  </a:lnTo>
                  <a:lnTo>
                    <a:pt x="2199" y="61"/>
                  </a:lnTo>
                  <a:lnTo>
                    <a:pt x="2410" y="37"/>
                  </a:lnTo>
                  <a:lnTo>
                    <a:pt x="2630" y="19"/>
                  </a:lnTo>
                  <a:lnTo>
                    <a:pt x="2857" y="6"/>
                  </a:lnTo>
                  <a:lnTo>
                    <a:pt x="3091" y="0"/>
                  </a:lnTo>
                  <a:lnTo>
                    <a:pt x="3332" y="2"/>
                  </a:lnTo>
                  <a:lnTo>
                    <a:pt x="3579" y="12"/>
                  </a:lnTo>
                  <a:lnTo>
                    <a:pt x="3832" y="32"/>
                  </a:lnTo>
                  <a:lnTo>
                    <a:pt x="4089" y="61"/>
                  </a:lnTo>
                  <a:lnTo>
                    <a:pt x="4352" y="101"/>
                  </a:lnTo>
                  <a:lnTo>
                    <a:pt x="4619" y="152"/>
                  </a:lnTo>
                  <a:lnTo>
                    <a:pt x="4889" y="215"/>
                  </a:lnTo>
                  <a:lnTo>
                    <a:pt x="5164" y="291"/>
                  </a:lnTo>
                  <a:lnTo>
                    <a:pt x="5442" y="380"/>
                  </a:lnTo>
                  <a:lnTo>
                    <a:pt x="5721" y="483"/>
                  </a:lnTo>
                  <a:lnTo>
                    <a:pt x="6003" y="602"/>
                  </a:lnTo>
                  <a:close/>
                </a:path>
              </a:pathLst>
            </a:custGeom>
            <a:solidFill>
              <a:srgbClr val="1F1A17"/>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4" name="Freeform 20"/>
            <p:cNvSpPr>
              <a:spLocks/>
            </p:cNvSpPr>
            <p:nvPr/>
          </p:nvSpPr>
          <p:spPr bwMode="auto">
            <a:xfrm>
              <a:off x="3963404" y="4009832"/>
              <a:ext cx="830262" cy="322262"/>
            </a:xfrm>
            <a:custGeom>
              <a:avLst/>
              <a:gdLst/>
              <a:ahLst/>
              <a:cxnLst>
                <a:cxn ang="0">
                  <a:pos x="2712" y="2233"/>
                </a:cxn>
                <a:cxn ang="0">
                  <a:pos x="2330" y="2223"/>
                </a:cxn>
                <a:cxn ang="0">
                  <a:pos x="1993" y="2205"/>
                </a:cxn>
                <a:cxn ang="0">
                  <a:pos x="1701" y="2179"/>
                </a:cxn>
                <a:cxn ang="0">
                  <a:pos x="1452" y="2147"/>
                </a:cxn>
                <a:cxn ang="0">
                  <a:pos x="1244" y="2115"/>
                </a:cxn>
                <a:cxn ang="0">
                  <a:pos x="1077" y="2082"/>
                </a:cxn>
                <a:cxn ang="0">
                  <a:pos x="860" y="2029"/>
                </a:cxn>
                <a:cxn ang="0">
                  <a:pos x="789" y="2007"/>
                </a:cxn>
                <a:cxn ang="0">
                  <a:pos x="763" y="1852"/>
                </a:cxn>
                <a:cxn ang="0">
                  <a:pos x="729" y="1701"/>
                </a:cxn>
                <a:cxn ang="0">
                  <a:pos x="685" y="1553"/>
                </a:cxn>
                <a:cxn ang="0">
                  <a:pos x="631" y="1409"/>
                </a:cxn>
                <a:cxn ang="0">
                  <a:pos x="568" y="1269"/>
                </a:cxn>
                <a:cxn ang="0">
                  <a:pos x="494" y="1135"/>
                </a:cxn>
                <a:cxn ang="0">
                  <a:pos x="409" y="1005"/>
                </a:cxn>
                <a:cxn ang="0">
                  <a:pos x="314" y="883"/>
                </a:cxn>
                <a:cxn ang="0">
                  <a:pos x="206" y="766"/>
                </a:cxn>
                <a:cxn ang="0">
                  <a:pos x="87" y="655"/>
                </a:cxn>
                <a:cxn ang="0">
                  <a:pos x="32" y="570"/>
                </a:cxn>
                <a:cxn ang="0">
                  <a:pos x="273" y="471"/>
                </a:cxn>
                <a:cxn ang="0">
                  <a:pos x="594" y="358"/>
                </a:cxn>
                <a:cxn ang="0">
                  <a:pos x="1024" y="236"/>
                </a:cxn>
                <a:cxn ang="0">
                  <a:pos x="1549" y="122"/>
                </a:cxn>
                <a:cxn ang="0">
                  <a:pos x="2158" y="37"/>
                </a:cxn>
                <a:cxn ang="0">
                  <a:pos x="2839" y="0"/>
                </a:cxn>
                <a:cxn ang="0">
                  <a:pos x="3580" y="32"/>
                </a:cxn>
                <a:cxn ang="0">
                  <a:pos x="4367" y="152"/>
                </a:cxn>
                <a:cxn ang="0">
                  <a:pos x="5190" y="380"/>
                </a:cxn>
                <a:cxn ang="0">
                  <a:pos x="5706" y="692"/>
                </a:cxn>
                <a:cxn ang="0">
                  <a:pos x="5585" y="957"/>
                </a:cxn>
                <a:cxn ang="0">
                  <a:pos x="5482" y="1218"/>
                </a:cxn>
                <a:cxn ang="0">
                  <a:pos x="5395" y="1476"/>
                </a:cxn>
                <a:cxn ang="0">
                  <a:pos x="5326" y="1731"/>
                </a:cxn>
                <a:cxn ang="0">
                  <a:pos x="5274" y="1981"/>
                </a:cxn>
                <a:cxn ang="0">
                  <a:pos x="5196" y="2003"/>
                </a:cxn>
                <a:cxn ang="0">
                  <a:pos x="4959" y="2058"/>
                </a:cxn>
                <a:cxn ang="0">
                  <a:pos x="4781" y="2092"/>
                </a:cxn>
                <a:cxn ang="0">
                  <a:pos x="4562" y="2127"/>
                </a:cxn>
                <a:cxn ang="0">
                  <a:pos x="4302" y="2159"/>
                </a:cxn>
                <a:cxn ang="0">
                  <a:pos x="4001" y="2190"/>
                </a:cxn>
                <a:cxn ang="0">
                  <a:pos x="3658" y="2213"/>
                </a:cxn>
                <a:cxn ang="0">
                  <a:pos x="3272" y="2228"/>
                </a:cxn>
              </a:cxnLst>
              <a:rect l="0" t="0" r="r" b="b"/>
              <a:pathLst>
                <a:path w="5751" h="2233">
                  <a:moveTo>
                    <a:pt x="2993" y="2232"/>
                  </a:moveTo>
                  <a:lnTo>
                    <a:pt x="2850" y="2233"/>
                  </a:lnTo>
                  <a:lnTo>
                    <a:pt x="2712" y="2233"/>
                  </a:lnTo>
                  <a:lnTo>
                    <a:pt x="2580" y="2231"/>
                  </a:lnTo>
                  <a:lnTo>
                    <a:pt x="2453" y="2228"/>
                  </a:lnTo>
                  <a:lnTo>
                    <a:pt x="2330" y="2223"/>
                  </a:lnTo>
                  <a:lnTo>
                    <a:pt x="2213" y="2218"/>
                  </a:lnTo>
                  <a:lnTo>
                    <a:pt x="2101" y="2212"/>
                  </a:lnTo>
                  <a:lnTo>
                    <a:pt x="1993" y="2205"/>
                  </a:lnTo>
                  <a:lnTo>
                    <a:pt x="1891" y="2196"/>
                  </a:lnTo>
                  <a:lnTo>
                    <a:pt x="1794" y="2188"/>
                  </a:lnTo>
                  <a:lnTo>
                    <a:pt x="1701" y="2179"/>
                  </a:lnTo>
                  <a:lnTo>
                    <a:pt x="1613" y="2169"/>
                  </a:lnTo>
                  <a:lnTo>
                    <a:pt x="1530" y="2158"/>
                  </a:lnTo>
                  <a:lnTo>
                    <a:pt x="1452" y="2147"/>
                  </a:lnTo>
                  <a:lnTo>
                    <a:pt x="1378" y="2137"/>
                  </a:lnTo>
                  <a:lnTo>
                    <a:pt x="1309" y="2126"/>
                  </a:lnTo>
                  <a:lnTo>
                    <a:pt x="1244" y="2115"/>
                  </a:lnTo>
                  <a:lnTo>
                    <a:pt x="1185" y="2104"/>
                  </a:lnTo>
                  <a:lnTo>
                    <a:pt x="1128" y="2093"/>
                  </a:lnTo>
                  <a:lnTo>
                    <a:pt x="1077" y="2082"/>
                  </a:lnTo>
                  <a:lnTo>
                    <a:pt x="988" y="2063"/>
                  </a:lnTo>
                  <a:lnTo>
                    <a:pt x="915" y="2044"/>
                  </a:lnTo>
                  <a:lnTo>
                    <a:pt x="860" y="2029"/>
                  </a:lnTo>
                  <a:lnTo>
                    <a:pt x="821" y="2017"/>
                  </a:lnTo>
                  <a:lnTo>
                    <a:pt x="797" y="2010"/>
                  </a:lnTo>
                  <a:lnTo>
                    <a:pt x="789" y="2007"/>
                  </a:lnTo>
                  <a:lnTo>
                    <a:pt x="782" y="1955"/>
                  </a:lnTo>
                  <a:lnTo>
                    <a:pt x="773" y="1903"/>
                  </a:lnTo>
                  <a:lnTo>
                    <a:pt x="763" y="1852"/>
                  </a:lnTo>
                  <a:lnTo>
                    <a:pt x="753" y="1801"/>
                  </a:lnTo>
                  <a:lnTo>
                    <a:pt x="742" y="1751"/>
                  </a:lnTo>
                  <a:lnTo>
                    <a:pt x="729" y="1701"/>
                  </a:lnTo>
                  <a:lnTo>
                    <a:pt x="715" y="1651"/>
                  </a:lnTo>
                  <a:lnTo>
                    <a:pt x="700" y="1601"/>
                  </a:lnTo>
                  <a:lnTo>
                    <a:pt x="685" y="1553"/>
                  </a:lnTo>
                  <a:lnTo>
                    <a:pt x="668" y="1505"/>
                  </a:lnTo>
                  <a:lnTo>
                    <a:pt x="650" y="1456"/>
                  </a:lnTo>
                  <a:lnTo>
                    <a:pt x="631" y="1409"/>
                  </a:lnTo>
                  <a:lnTo>
                    <a:pt x="611" y="1362"/>
                  </a:lnTo>
                  <a:lnTo>
                    <a:pt x="590" y="1316"/>
                  </a:lnTo>
                  <a:lnTo>
                    <a:pt x="568" y="1269"/>
                  </a:lnTo>
                  <a:lnTo>
                    <a:pt x="544" y="1224"/>
                  </a:lnTo>
                  <a:lnTo>
                    <a:pt x="520" y="1179"/>
                  </a:lnTo>
                  <a:lnTo>
                    <a:pt x="494" y="1135"/>
                  </a:lnTo>
                  <a:lnTo>
                    <a:pt x="467" y="1091"/>
                  </a:lnTo>
                  <a:lnTo>
                    <a:pt x="439" y="1048"/>
                  </a:lnTo>
                  <a:lnTo>
                    <a:pt x="409" y="1005"/>
                  </a:lnTo>
                  <a:lnTo>
                    <a:pt x="379" y="964"/>
                  </a:lnTo>
                  <a:lnTo>
                    <a:pt x="348" y="923"/>
                  </a:lnTo>
                  <a:lnTo>
                    <a:pt x="314" y="883"/>
                  </a:lnTo>
                  <a:lnTo>
                    <a:pt x="279" y="843"/>
                  </a:lnTo>
                  <a:lnTo>
                    <a:pt x="243" y="804"/>
                  </a:lnTo>
                  <a:lnTo>
                    <a:pt x="206" y="766"/>
                  </a:lnTo>
                  <a:lnTo>
                    <a:pt x="168" y="728"/>
                  </a:lnTo>
                  <a:lnTo>
                    <a:pt x="128" y="691"/>
                  </a:lnTo>
                  <a:lnTo>
                    <a:pt x="87" y="655"/>
                  </a:lnTo>
                  <a:lnTo>
                    <a:pt x="45" y="619"/>
                  </a:lnTo>
                  <a:lnTo>
                    <a:pt x="0" y="584"/>
                  </a:lnTo>
                  <a:lnTo>
                    <a:pt x="32" y="570"/>
                  </a:lnTo>
                  <a:lnTo>
                    <a:pt x="124" y="530"/>
                  </a:lnTo>
                  <a:lnTo>
                    <a:pt x="191" y="503"/>
                  </a:lnTo>
                  <a:lnTo>
                    <a:pt x="273" y="471"/>
                  </a:lnTo>
                  <a:lnTo>
                    <a:pt x="367" y="436"/>
                  </a:lnTo>
                  <a:lnTo>
                    <a:pt x="475" y="399"/>
                  </a:lnTo>
                  <a:lnTo>
                    <a:pt x="594" y="358"/>
                  </a:lnTo>
                  <a:lnTo>
                    <a:pt x="726" y="318"/>
                  </a:lnTo>
                  <a:lnTo>
                    <a:pt x="870" y="277"/>
                  </a:lnTo>
                  <a:lnTo>
                    <a:pt x="1024" y="236"/>
                  </a:lnTo>
                  <a:lnTo>
                    <a:pt x="1189" y="196"/>
                  </a:lnTo>
                  <a:lnTo>
                    <a:pt x="1365" y="158"/>
                  </a:lnTo>
                  <a:lnTo>
                    <a:pt x="1549" y="122"/>
                  </a:lnTo>
                  <a:lnTo>
                    <a:pt x="1744" y="89"/>
                  </a:lnTo>
                  <a:lnTo>
                    <a:pt x="1947" y="61"/>
                  </a:lnTo>
                  <a:lnTo>
                    <a:pt x="2158" y="37"/>
                  </a:lnTo>
                  <a:lnTo>
                    <a:pt x="2378" y="19"/>
                  </a:lnTo>
                  <a:lnTo>
                    <a:pt x="2605" y="6"/>
                  </a:lnTo>
                  <a:lnTo>
                    <a:pt x="2839" y="0"/>
                  </a:lnTo>
                  <a:lnTo>
                    <a:pt x="3080" y="2"/>
                  </a:lnTo>
                  <a:lnTo>
                    <a:pt x="3327" y="12"/>
                  </a:lnTo>
                  <a:lnTo>
                    <a:pt x="3580" y="32"/>
                  </a:lnTo>
                  <a:lnTo>
                    <a:pt x="3837" y="61"/>
                  </a:lnTo>
                  <a:lnTo>
                    <a:pt x="4100" y="101"/>
                  </a:lnTo>
                  <a:lnTo>
                    <a:pt x="4367" y="152"/>
                  </a:lnTo>
                  <a:lnTo>
                    <a:pt x="4637" y="215"/>
                  </a:lnTo>
                  <a:lnTo>
                    <a:pt x="4912" y="291"/>
                  </a:lnTo>
                  <a:lnTo>
                    <a:pt x="5190" y="380"/>
                  </a:lnTo>
                  <a:lnTo>
                    <a:pt x="5469" y="483"/>
                  </a:lnTo>
                  <a:lnTo>
                    <a:pt x="5751" y="602"/>
                  </a:lnTo>
                  <a:lnTo>
                    <a:pt x="5706" y="692"/>
                  </a:lnTo>
                  <a:lnTo>
                    <a:pt x="5664" y="780"/>
                  </a:lnTo>
                  <a:lnTo>
                    <a:pt x="5624" y="869"/>
                  </a:lnTo>
                  <a:lnTo>
                    <a:pt x="5585" y="957"/>
                  </a:lnTo>
                  <a:lnTo>
                    <a:pt x="5549" y="1045"/>
                  </a:lnTo>
                  <a:lnTo>
                    <a:pt x="5514" y="1131"/>
                  </a:lnTo>
                  <a:lnTo>
                    <a:pt x="5482" y="1218"/>
                  </a:lnTo>
                  <a:lnTo>
                    <a:pt x="5451" y="1304"/>
                  </a:lnTo>
                  <a:lnTo>
                    <a:pt x="5422" y="1391"/>
                  </a:lnTo>
                  <a:lnTo>
                    <a:pt x="5395" y="1476"/>
                  </a:lnTo>
                  <a:lnTo>
                    <a:pt x="5370" y="1561"/>
                  </a:lnTo>
                  <a:lnTo>
                    <a:pt x="5347" y="1646"/>
                  </a:lnTo>
                  <a:lnTo>
                    <a:pt x="5326" y="1731"/>
                  </a:lnTo>
                  <a:lnTo>
                    <a:pt x="5307" y="1814"/>
                  </a:lnTo>
                  <a:lnTo>
                    <a:pt x="5289" y="1898"/>
                  </a:lnTo>
                  <a:lnTo>
                    <a:pt x="5274" y="1981"/>
                  </a:lnTo>
                  <a:lnTo>
                    <a:pt x="5266" y="1984"/>
                  </a:lnTo>
                  <a:lnTo>
                    <a:pt x="5240" y="1991"/>
                  </a:lnTo>
                  <a:lnTo>
                    <a:pt x="5196" y="2003"/>
                  </a:lnTo>
                  <a:lnTo>
                    <a:pt x="5134" y="2019"/>
                  </a:lnTo>
                  <a:lnTo>
                    <a:pt x="5056" y="2038"/>
                  </a:lnTo>
                  <a:lnTo>
                    <a:pt x="4959" y="2058"/>
                  </a:lnTo>
                  <a:lnTo>
                    <a:pt x="4904" y="2069"/>
                  </a:lnTo>
                  <a:lnTo>
                    <a:pt x="4844" y="2080"/>
                  </a:lnTo>
                  <a:lnTo>
                    <a:pt x="4781" y="2092"/>
                  </a:lnTo>
                  <a:lnTo>
                    <a:pt x="4712" y="2103"/>
                  </a:lnTo>
                  <a:lnTo>
                    <a:pt x="4639" y="2115"/>
                  </a:lnTo>
                  <a:lnTo>
                    <a:pt x="4562" y="2127"/>
                  </a:lnTo>
                  <a:lnTo>
                    <a:pt x="4480" y="2138"/>
                  </a:lnTo>
                  <a:lnTo>
                    <a:pt x="4393" y="2149"/>
                  </a:lnTo>
                  <a:lnTo>
                    <a:pt x="4302" y="2159"/>
                  </a:lnTo>
                  <a:lnTo>
                    <a:pt x="4206" y="2170"/>
                  </a:lnTo>
                  <a:lnTo>
                    <a:pt x="4106" y="2180"/>
                  </a:lnTo>
                  <a:lnTo>
                    <a:pt x="4001" y="2190"/>
                  </a:lnTo>
                  <a:lnTo>
                    <a:pt x="3891" y="2199"/>
                  </a:lnTo>
                  <a:lnTo>
                    <a:pt x="3777" y="2206"/>
                  </a:lnTo>
                  <a:lnTo>
                    <a:pt x="3658" y="2213"/>
                  </a:lnTo>
                  <a:lnTo>
                    <a:pt x="3534" y="2219"/>
                  </a:lnTo>
                  <a:lnTo>
                    <a:pt x="3406" y="2225"/>
                  </a:lnTo>
                  <a:lnTo>
                    <a:pt x="3272" y="2228"/>
                  </a:lnTo>
                  <a:lnTo>
                    <a:pt x="3136" y="2231"/>
                  </a:lnTo>
                  <a:lnTo>
                    <a:pt x="2993" y="2232"/>
                  </a:lnTo>
                  <a:close/>
                </a:path>
              </a:pathLst>
            </a:custGeom>
            <a:solidFill>
              <a:srgbClr val="625F5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5" name="Freeform 21"/>
            <p:cNvSpPr>
              <a:spLocks/>
            </p:cNvSpPr>
            <p:nvPr/>
          </p:nvSpPr>
          <p:spPr bwMode="auto">
            <a:xfrm>
              <a:off x="3787191" y="4009832"/>
              <a:ext cx="1196975" cy="225425"/>
            </a:xfrm>
            <a:custGeom>
              <a:avLst/>
              <a:gdLst/>
              <a:ahLst/>
              <a:cxnLst>
                <a:cxn ang="0">
                  <a:pos x="8279" y="675"/>
                </a:cxn>
                <a:cxn ang="0">
                  <a:pos x="8169" y="560"/>
                </a:cxn>
                <a:cxn ang="0">
                  <a:pos x="7973" y="452"/>
                </a:cxn>
                <a:cxn ang="0">
                  <a:pos x="7697" y="353"/>
                </a:cxn>
                <a:cxn ang="0">
                  <a:pos x="7350" y="262"/>
                </a:cxn>
                <a:cxn ang="0">
                  <a:pos x="6937" y="184"/>
                </a:cxn>
                <a:cxn ang="0">
                  <a:pos x="6466" y="118"/>
                </a:cxn>
                <a:cxn ang="0">
                  <a:pos x="5945" y="65"/>
                </a:cxn>
                <a:cxn ang="0">
                  <a:pos x="5379" y="27"/>
                </a:cxn>
                <a:cxn ang="0">
                  <a:pos x="4777" y="5"/>
                </a:cxn>
                <a:cxn ang="0">
                  <a:pos x="4146" y="1"/>
                </a:cxn>
                <a:cxn ang="0">
                  <a:pos x="3514" y="13"/>
                </a:cxn>
                <a:cxn ang="0">
                  <a:pos x="2911" y="41"/>
                </a:cxn>
                <a:cxn ang="0">
                  <a:pos x="2346" y="87"/>
                </a:cxn>
                <a:cxn ang="0">
                  <a:pos x="1825" y="145"/>
                </a:cxn>
                <a:cxn ang="0">
                  <a:pos x="1355" y="218"/>
                </a:cxn>
                <a:cxn ang="0">
                  <a:pos x="942" y="303"/>
                </a:cxn>
                <a:cxn ang="0">
                  <a:pos x="596" y="396"/>
                </a:cxn>
                <a:cxn ang="0">
                  <a:pos x="321" y="500"/>
                </a:cxn>
                <a:cxn ang="0">
                  <a:pos x="127" y="610"/>
                </a:cxn>
                <a:cxn ang="0">
                  <a:pos x="19" y="727"/>
                </a:cxn>
                <a:cxn ang="0">
                  <a:pos x="5" y="848"/>
                </a:cxn>
                <a:cxn ang="0">
                  <a:pos x="84" y="965"/>
                </a:cxn>
                <a:cxn ang="0">
                  <a:pos x="252" y="1076"/>
                </a:cxn>
                <a:cxn ang="0">
                  <a:pos x="501" y="1178"/>
                </a:cxn>
                <a:cxn ang="0">
                  <a:pos x="826" y="1271"/>
                </a:cxn>
                <a:cxn ang="0">
                  <a:pos x="1218" y="1353"/>
                </a:cxn>
                <a:cxn ang="0">
                  <a:pos x="1671" y="1424"/>
                </a:cxn>
                <a:cxn ang="0">
                  <a:pos x="2175" y="1482"/>
                </a:cxn>
                <a:cxn ang="0">
                  <a:pos x="2727" y="1525"/>
                </a:cxn>
                <a:cxn ang="0">
                  <a:pos x="3319" y="1552"/>
                </a:cxn>
                <a:cxn ang="0">
                  <a:pos x="3941" y="1563"/>
                </a:cxn>
                <a:cxn ang="0">
                  <a:pos x="4579" y="1556"/>
                </a:cxn>
                <a:cxn ang="0">
                  <a:pos x="5193" y="1533"/>
                </a:cxn>
                <a:cxn ang="0">
                  <a:pos x="5773" y="1493"/>
                </a:cxn>
                <a:cxn ang="0">
                  <a:pos x="6310" y="1438"/>
                </a:cxn>
                <a:cxn ang="0">
                  <a:pos x="6798" y="1371"/>
                </a:cxn>
                <a:cxn ang="0">
                  <a:pos x="7229" y="1290"/>
                </a:cxn>
                <a:cxn ang="0">
                  <a:pos x="7598" y="1199"/>
                </a:cxn>
                <a:cxn ang="0">
                  <a:pos x="7897" y="1098"/>
                </a:cxn>
                <a:cxn ang="0">
                  <a:pos x="8118" y="990"/>
                </a:cxn>
                <a:cxn ang="0">
                  <a:pos x="8255" y="876"/>
                </a:cxn>
                <a:cxn ang="0">
                  <a:pos x="8301" y="755"/>
                </a:cxn>
              </a:cxnLst>
              <a:rect l="0" t="0" r="r" b="b"/>
              <a:pathLst>
                <a:path w="8301" h="1563">
                  <a:moveTo>
                    <a:pt x="8301" y="755"/>
                  </a:moveTo>
                  <a:lnTo>
                    <a:pt x="8295" y="715"/>
                  </a:lnTo>
                  <a:lnTo>
                    <a:pt x="8279" y="675"/>
                  </a:lnTo>
                  <a:lnTo>
                    <a:pt x="8252" y="636"/>
                  </a:lnTo>
                  <a:lnTo>
                    <a:pt x="8216" y="598"/>
                  </a:lnTo>
                  <a:lnTo>
                    <a:pt x="8169" y="560"/>
                  </a:lnTo>
                  <a:lnTo>
                    <a:pt x="8113" y="523"/>
                  </a:lnTo>
                  <a:lnTo>
                    <a:pt x="8048" y="487"/>
                  </a:lnTo>
                  <a:lnTo>
                    <a:pt x="7973" y="452"/>
                  </a:lnTo>
                  <a:lnTo>
                    <a:pt x="7889" y="418"/>
                  </a:lnTo>
                  <a:lnTo>
                    <a:pt x="7798" y="385"/>
                  </a:lnTo>
                  <a:lnTo>
                    <a:pt x="7697" y="353"/>
                  </a:lnTo>
                  <a:lnTo>
                    <a:pt x="7589" y="321"/>
                  </a:lnTo>
                  <a:lnTo>
                    <a:pt x="7473" y="292"/>
                  </a:lnTo>
                  <a:lnTo>
                    <a:pt x="7350" y="262"/>
                  </a:lnTo>
                  <a:lnTo>
                    <a:pt x="7219" y="235"/>
                  </a:lnTo>
                  <a:lnTo>
                    <a:pt x="7081" y="209"/>
                  </a:lnTo>
                  <a:lnTo>
                    <a:pt x="6937" y="184"/>
                  </a:lnTo>
                  <a:lnTo>
                    <a:pt x="6786" y="160"/>
                  </a:lnTo>
                  <a:lnTo>
                    <a:pt x="6629" y="139"/>
                  </a:lnTo>
                  <a:lnTo>
                    <a:pt x="6466" y="118"/>
                  </a:lnTo>
                  <a:lnTo>
                    <a:pt x="6298" y="99"/>
                  </a:lnTo>
                  <a:lnTo>
                    <a:pt x="6124" y="81"/>
                  </a:lnTo>
                  <a:lnTo>
                    <a:pt x="5945" y="65"/>
                  </a:lnTo>
                  <a:lnTo>
                    <a:pt x="5760" y="51"/>
                  </a:lnTo>
                  <a:lnTo>
                    <a:pt x="5572" y="38"/>
                  </a:lnTo>
                  <a:lnTo>
                    <a:pt x="5379" y="27"/>
                  </a:lnTo>
                  <a:lnTo>
                    <a:pt x="5183" y="18"/>
                  </a:lnTo>
                  <a:lnTo>
                    <a:pt x="4982" y="11"/>
                  </a:lnTo>
                  <a:lnTo>
                    <a:pt x="4777" y="5"/>
                  </a:lnTo>
                  <a:lnTo>
                    <a:pt x="4569" y="2"/>
                  </a:lnTo>
                  <a:lnTo>
                    <a:pt x="4359" y="0"/>
                  </a:lnTo>
                  <a:lnTo>
                    <a:pt x="4146" y="1"/>
                  </a:lnTo>
                  <a:lnTo>
                    <a:pt x="3932" y="3"/>
                  </a:lnTo>
                  <a:lnTo>
                    <a:pt x="3721" y="6"/>
                  </a:lnTo>
                  <a:lnTo>
                    <a:pt x="3514" y="13"/>
                  </a:lnTo>
                  <a:lnTo>
                    <a:pt x="3310" y="20"/>
                  </a:lnTo>
                  <a:lnTo>
                    <a:pt x="3109" y="30"/>
                  </a:lnTo>
                  <a:lnTo>
                    <a:pt x="2911" y="41"/>
                  </a:lnTo>
                  <a:lnTo>
                    <a:pt x="2719" y="55"/>
                  </a:lnTo>
                  <a:lnTo>
                    <a:pt x="2530" y="69"/>
                  </a:lnTo>
                  <a:lnTo>
                    <a:pt x="2346" y="87"/>
                  </a:lnTo>
                  <a:lnTo>
                    <a:pt x="2168" y="104"/>
                  </a:lnTo>
                  <a:lnTo>
                    <a:pt x="1993" y="125"/>
                  </a:lnTo>
                  <a:lnTo>
                    <a:pt x="1825" y="145"/>
                  </a:lnTo>
                  <a:lnTo>
                    <a:pt x="1662" y="168"/>
                  </a:lnTo>
                  <a:lnTo>
                    <a:pt x="1506" y="193"/>
                  </a:lnTo>
                  <a:lnTo>
                    <a:pt x="1355" y="218"/>
                  </a:lnTo>
                  <a:lnTo>
                    <a:pt x="1210" y="245"/>
                  </a:lnTo>
                  <a:lnTo>
                    <a:pt x="1072" y="273"/>
                  </a:lnTo>
                  <a:lnTo>
                    <a:pt x="942" y="303"/>
                  </a:lnTo>
                  <a:lnTo>
                    <a:pt x="819" y="333"/>
                  </a:lnTo>
                  <a:lnTo>
                    <a:pt x="703" y="364"/>
                  </a:lnTo>
                  <a:lnTo>
                    <a:pt x="596" y="396"/>
                  </a:lnTo>
                  <a:lnTo>
                    <a:pt x="496" y="430"/>
                  </a:lnTo>
                  <a:lnTo>
                    <a:pt x="405" y="464"/>
                  </a:lnTo>
                  <a:lnTo>
                    <a:pt x="321" y="500"/>
                  </a:lnTo>
                  <a:lnTo>
                    <a:pt x="247" y="536"/>
                  </a:lnTo>
                  <a:lnTo>
                    <a:pt x="182" y="573"/>
                  </a:lnTo>
                  <a:lnTo>
                    <a:pt x="127" y="610"/>
                  </a:lnTo>
                  <a:lnTo>
                    <a:pt x="81" y="649"/>
                  </a:lnTo>
                  <a:lnTo>
                    <a:pt x="45" y="688"/>
                  </a:lnTo>
                  <a:lnTo>
                    <a:pt x="19" y="727"/>
                  </a:lnTo>
                  <a:lnTo>
                    <a:pt x="4" y="767"/>
                  </a:lnTo>
                  <a:lnTo>
                    <a:pt x="0" y="807"/>
                  </a:lnTo>
                  <a:lnTo>
                    <a:pt x="5" y="848"/>
                  </a:lnTo>
                  <a:lnTo>
                    <a:pt x="20" y="888"/>
                  </a:lnTo>
                  <a:lnTo>
                    <a:pt x="48" y="927"/>
                  </a:lnTo>
                  <a:lnTo>
                    <a:pt x="84" y="965"/>
                  </a:lnTo>
                  <a:lnTo>
                    <a:pt x="130" y="1003"/>
                  </a:lnTo>
                  <a:lnTo>
                    <a:pt x="186" y="1040"/>
                  </a:lnTo>
                  <a:lnTo>
                    <a:pt x="252" y="1076"/>
                  </a:lnTo>
                  <a:lnTo>
                    <a:pt x="327" y="1110"/>
                  </a:lnTo>
                  <a:lnTo>
                    <a:pt x="410" y="1145"/>
                  </a:lnTo>
                  <a:lnTo>
                    <a:pt x="501" y="1178"/>
                  </a:lnTo>
                  <a:lnTo>
                    <a:pt x="602" y="1210"/>
                  </a:lnTo>
                  <a:lnTo>
                    <a:pt x="710" y="1242"/>
                  </a:lnTo>
                  <a:lnTo>
                    <a:pt x="826" y="1271"/>
                  </a:lnTo>
                  <a:lnTo>
                    <a:pt x="950" y="1300"/>
                  </a:lnTo>
                  <a:lnTo>
                    <a:pt x="1080" y="1327"/>
                  </a:lnTo>
                  <a:lnTo>
                    <a:pt x="1218" y="1353"/>
                  </a:lnTo>
                  <a:lnTo>
                    <a:pt x="1362" y="1378"/>
                  </a:lnTo>
                  <a:lnTo>
                    <a:pt x="1513" y="1402"/>
                  </a:lnTo>
                  <a:lnTo>
                    <a:pt x="1671" y="1424"/>
                  </a:lnTo>
                  <a:lnTo>
                    <a:pt x="1833" y="1446"/>
                  </a:lnTo>
                  <a:lnTo>
                    <a:pt x="2002" y="1464"/>
                  </a:lnTo>
                  <a:lnTo>
                    <a:pt x="2175" y="1482"/>
                  </a:lnTo>
                  <a:lnTo>
                    <a:pt x="2355" y="1498"/>
                  </a:lnTo>
                  <a:lnTo>
                    <a:pt x="2539" y="1512"/>
                  </a:lnTo>
                  <a:lnTo>
                    <a:pt x="2727" y="1525"/>
                  </a:lnTo>
                  <a:lnTo>
                    <a:pt x="2920" y="1536"/>
                  </a:lnTo>
                  <a:lnTo>
                    <a:pt x="3118" y="1546"/>
                  </a:lnTo>
                  <a:lnTo>
                    <a:pt x="3319" y="1552"/>
                  </a:lnTo>
                  <a:lnTo>
                    <a:pt x="3523" y="1558"/>
                  </a:lnTo>
                  <a:lnTo>
                    <a:pt x="3730" y="1561"/>
                  </a:lnTo>
                  <a:lnTo>
                    <a:pt x="3941" y="1563"/>
                  </a:lnTo>
                  <a:lnTo>
                    <a:pt x="4155" y="1562"/>
                  </a:lnTo>
                  <a:lnTo>
                    <a:pt x="4368" y="1560"/>
                  </a:lnTo>
                  <a:lnTo>
                    <a:pt x="4579" y="1556"/>
                  </a:lnTo>
                  <a:lnTo>
                    <a:pt x="4787" y="1550"/>
                  </a:lnTo>
                  <a:lnTo>
                    <a:pt x="4993" y="1542"/>
                  </a:lnTo>
                  <a:lnTo>
                    <a:pt x="5193" y="1533"/>
                  </a:lnTo>
                  <a:lnTo>
                    <a:pt x="5391" y="1522"/>
                  </a:lnTo>
                  <a:lnTo>
                    <a:pt x="5584" y="1509"/>
                  </a:lnTo>
                  <a:lnTo>
                    <a:pt x="5773" y="1493"/>
                  </a:lnTo>
                  <a:lnTo>
                    <a:pt x="5957" y="1477"/>
                  </a:lnTo>
                  <a:lnTo>
                    <a:pt x="6136" y="1459"/>
                  </a:lnTo>
                  <a:lnTo>
                    <a:pt x="6310" y="1438"/>
                  </a:lnTo>
                  <a:lnTo>
                    <a:pt x="6478" y="1417"/>
                  </a:lnTo>
                  <a:lnTo>
                    <a:pt x="6641" y="1395"/>
                  </a:lnTo>
                  <a:lnTo>
                    <a:pt x="6798" y="1371"/>
                  </a:lnTo>
                  <a:lnTo>
                    <a:pt x="6948" y="1345"/>
                  </a:lnTo>
                  <a:lnTo>
                    <a:pt x="7092" y="1318"/>
                  </a:lnTo>
                  <a:lnTo>
                    <a:pt x="7229" y="1290"/>
                  </a:lnTo>
                  <a:lnTo>
                    <a:pt x="7359" y="1261"/>
                  </a:lnTo>
                  <a:lnTo>
                    <a:pt x="7483" y="1231"/>
                  </a:lnTo>
                  <a:lnTo>
                    <a:pt x="7598" y="1199"/>
                  </a:lnTo>
                  <a:lnTo>
                    <a:pt x="7706" y="1167"/>
                  </a:lnTo>
                  <a:lnTo>
                    <a:pt x="7806" y="1133"/>
                  </a:lnTo>
                  <a:lnTo>
                    <a:pt x="7897" y="1098"/>
                  </a:lnTo>
                  <a:lnTo>
                    <a:pt x="7979" y="1064"/>
                  </a:lnTo>
                  <a:lnTo>
                    <a:pt x="8053" y="1027"/>
                  </a:lnTo>
                  <a:lnTo>
                    <a:pt x="8118" y="990"/>
                  </a:lnTo>
                  <a:lnTo>
                    <a:pt x="8172" y="953"/>
                  </a:lnTo>
                  <a:lnTo>
                    <a:pt x="8219" y="914"/>
                  </a:lnTo>
                  <a:lnTo>
                    <a:pt x="8255" y="876"/>
                  </a:lnTo>
                  <a:lnTo>
                    <a:pt x="8280" y="836"/>
                  </a:lnTo>
                  <a:lnTo>
                    <a:pt x="8295" y="795"/>
                  </a:lnTo>
                  <a:lnTo>
                    <a:pt x="8301" y="755"/>
                  </a:lnTo>
                  <a:close/>
                </a:path>
              </a:pathLst>
            </a:custGeom>
            <a:solidFill>
              <a:srgbClr val="1F1A17"/>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6" name="Freeform 22"/>
            <p:cNvSpPr>
              <a:spLocks/>
            </p:cNvSpPr>
            <p:nvPr/>
          </p:nvSpPr>
          <p:spPr bwMode="auto">
            <a:xfrm>
              <a:off x="4015791" y="4022532"/>
              <a:ext cx="739775" cy="165100"/>
            </a:xfrm>
            <a:custGeom>
              <a:avLst/>
              <a:gdLst/>
              <a:ahLst/>
              <a:cxnLst>
                <a:cxn ang="0">
                  <a:pos x="5111" y="496"/>
                </a:cxn>
                <a:cxn ang="0">
                  <a:pos x="5042" y="411"/>
                </a:cxn>
                <a:cxn ang="0">
                  <a:pos x="4920" y="332"/>
                </a:cxn>
                <a:cxn ang="0">
                  <a:pos x="4750" y="258"/>
                </a:cxn>
                <a:cxn ang="0">
                  <a:pos x="4535" y="193"/>
                </a:cxn>
                <a:cxn ang="0">
                  <a:pos x="4280" y="135"/>
                </a:cxn>
                <a:cxn ang="0">
                  <a:pos x="3990" y="87"/>
                </a:cxn>
                <a:cxn ang="0">
                  <a:pos x="3668" y="49"/>
                </a:cxn>
                <a:cxn ang="0">
                  <a:pos x="3320" y="20"/>
                </a:cxn>
                <a:cxn ang="0">
                  <a:pos x="2949" y="4"/>
                </a:cxn>
                <a:cxn ang="0">
                  <a:pos x="2559" y="0"/>
                </a:cxn>
                <a:cxn ang="0">
                  <a:pos x="2168" y="8"/>
                </a:cxn>
                <a:cxn ang="0">
                  <a:pos x="1797" y="30"/>
                </a:cxn>
                <a:cxn ang="0">
                  <a:pos x="1448" y="63"/>
                </a:cxn>
                <a:cxn ang="0">
                  <a:pos x="1128" y="105"/>
                </a:cxn>
                <a:cxn ang="0">
                  <a:pos x="838" y="158"/>
                </a:cxn>
                <a:cxn ang="0">
                  <a:pos x="584" y="219"/>
                </a:cxn>
                <a:cxn ang="0">
                  <a:pos x="370" y="287"/>
                </a:cxn>
                <a:cxn ang="0">
                  <a:pos x="201" y="363"/>
                </a:cxn>
                <a:cxn ang="0">
                  <a:pos x="80" y="444"/>
                </a:cxn>
                <a:cxn ang="0">
                  <a:pos x="13" y="529"/>
                </a:cxn>
                <a:cxn ang="0">
                  <a:pos x="3" y="618"/>
                </a:cxn>
                <a:cxn ang="0">
                  <a:pos x="54" y="703"/>
                </a:cxn>
                <a:cxn ang="0">
                  <a:pos x="160" y="783"/>
                </a:cxn>
                <a:cxn ang="0">
                  <a:pos x="314" y="858"/>
                </a:cxn>
                <a:cxn ang="0">
                  <a:pos x="515" y="927"/>
                </a:cxn>
                <a:cxn ang="0">
                  <a:pos x="757" y="988"/>
                </a:cxn>
                <a:cxn ang="0">
                  <a:pos x="1036" y="1040"/>
                </a:cxn>
                <a:cxn ang="0">
                  <a:pos x="1347" y="1082"/>
                </a:cxn>
                <a:cxn ang="0">
                  <a:pos x="1687" y="1115"/>
                </a:cxn>
                <a:cxn ang="0">
                  <a:pos x="2051" y="1136"/>
                </a:cxn>
                <a:cxn ang="0">
                  <a:pos x="2435" y="1145"/>
                </a:cxn>
                <a:cxn ang="0">
                  <a:pos x="2829" y="1140"/>
                </a:cxn>
                <a:cxn ang="0">
                  <a:pos x="3207" y="1122"/>
                </a:cxn>
                <a:cxn ang="0">
                  <a:pos x="3563" y="1094"/>
                </a:cxn>
                <a:cxn ang="0">
                  <a:pos x="3894" y="1054"/>
                </a:cxn>
                <a:cxn ang="0">
                  <a:pos x="4195" y="1005"/>
                </a:cxn>
                <a:cxn ang="0">
                  <a:pos x="4461" y="946"/>
                </a:cxn>
                <a:cxn ang="0">
                  <a:pos x="4689" y="880"/>
                </a:cxn>
                <a:cxn ang="0">
                  <a:pos x="4873" y="806"/>
                </a:cxn>
                <a:cxn ang="0">
                  <a:pos x="5011" y="727"/>
                </a:cxn>
                <a:cxn ang="0">
                  <a:pos x="5096" y="643"/>
                </a:cxn>
                <a:cxn ang="0">
                  <a:pos x="5126" y="554"/>
                </a:cxn>
              </a:cxnLst>
              <a:rect l="0" t="0" r="r" b="b"/>
              <a:pathLst>
                <a:path w="5126" h="1145">
                  <a:moveTo>
                    <a:pt x="5126" y="554"/>
                  </a:moveTo>
                  <a:lnTo>
                    <a:pt x="5122" y="525"/>
                  </a:lnTo>
                  <a:lnTo>
                    <a:pt x="5111" y="496"/>
                  </a:lnTo>
                  <a:lnTo>
                    <a:pt x="5094" y="466"/>
                  </a:lnTo>
                  <a:lnTo>
                    <a:pt x="5071" y="438"/>
                  </a:lnTo>
                  <a:lnTo>
                    <a:pt x="5042" y="411"/>
                  </a:lnTo>
                  <a:lnTo>
                    <a:pt x="5007" y="384"/>
                  </a:lnTo>
                  <a:lnTo>
                    <a:pt x="4966" y="357"/>
                  </a:lnTo>
                  <a:lnTo>
                    <a:pt x="4920" y="332"/>
                  </a:lnTo>
                  <a:lnTo>
                    <a:pt x="4868" y="306"/>
                  </a:lnTo>
                  <a:lnTo>
                    <a:pt x="4812" y="282"/>
                  </a:lnTo>
                  <a:lnTo>
                    <a:pt x="4750" y="258"/>
                  </a:lnTo>
                  <a:lnTo>
                    <a:pt x="4682" y="235"/>
                  </a:lnTo>
                  <a:lnTo>
                    <a:pt x="4611" y="214"/>
                  </a:lnTo>
                  <a:lnTo>
                    <a:pt x="4535" y="193"/>
                  </a:lnTo>
                  <a:lnTo>
                    <a:pt x="4454" y="172"/>
                  </a:lnTo>
                  <a:lnTo>
                    <a:pt x="4369" y="154"/>
                  </a:lnTo>
                  <a:lnTo>
                    <a:pt x="4280" y="135"/>
                  </a:lnTo>
                  <a:lnTo>
                    <a:pt x="4187" y="118"/>
                  </a:lnTo>
                  <a:lnTo>
                    <a:pt x="4091" y="102"/>
                  </a:lnTo>
                  <a:lnTo>
                    <a:pt x="3990" y="87"/>
                  </a:lnTo>
                  <a:lnTo>
                    <a:pt x="3885" y="72"/>
                  </a:lnTo>
                  <a:lnTo>
                    <a:pt x="3779" y="59"/>
                  </a:lnTo>
                  <a:lnTo>
                    <a:pt x="3668" y="49"/>
                  </a:lnTo>
                  <a:lnTo>
                    <a:pt x="3554" y="38"/>
                  </a:lnTo>
                  <a:lnTo>
                    <a:pt x="3438" y="28"/>
                  </a:lnTo>
                  <a:lnTo>
                    <a:pt x="3320" y="20"/>
                  </a:lnTo>
                  <a:lnTo>
                    <a:pt x="3198" y="14"/>
                  </a:lnTo>
                  <a:lnTo>
                    <a:pt x="3075" y="7"/>
                  </a:lnTo>
                  <a:lnTo>
                    <a:pt x="2949" y="4"/>
                  </a:lnTo>
                  <a:lnTo>
                    <a:pt x="2820" y="1"/>
                  </a:lnTo>
                  <a:lnTo>
                    <a:pt x="2690" y="0"/>
                  </a:lnTo>
                  <a:lnTo>
                    <a:pt x="2559" y="0"/>
                  </a:lnTo>
                  <a:lnTo>
                    <a:pt x="2426" y="1"/>
                  </a:lnTo>
                  <a:lnTo>
                    <a:pt x="2296" y="4"/>
                  </a:lnTo>
                  <a:lnTo>
                    <a:pt x="2168" y="8"/>
                  </a:lnTo>
                  <a:lnTo>
                    <a:pt x="2042" y="14"/>
                  </a:lnTo>
                  <a:lnTo>
                    <a:pt x="1918" y="21"/>
                  </a:lnTo>
                  <a:lnTo>
                    <a:pt x="1797" y="30"/>
                  </a:lnTo>
                  <a:lnTo>
                    <a:pt x="1678" y="40"/>
                  </a:lnTo>
                  <a:lnTo>
                    <a:pt x="1562" y="51"/>
                  </a:lnTo>
                  <a:lnTo>
                    <a:pt x="1448" y="63"/>
                  </a:lnTo>
                  <a:lnTo>
                    <a:pt x="1339" y="76"/>
                  </a:lnTo>
                  <a:lnTo>
                    <a:pt x="1231" y="90"/>
                  </a:lnTo>
                  <a:lnTo>
                    <a:pt x="1128" y="105"/>
                  </a:lnTo>
                  <a:lnTo>
                    <a:pt x="1027" y="122"/>
                  </a:lnTo>
                  <a:lnTo>
                    <a:pt x="930" y="140"/>
                  </a:lnTo>
                  <a:lnTo>
                    <a:pt x="838" y="158"/>
                  </a:lnTo>
                  <a:lnTo>
                    <a:pt x="749" y="178"/>
                  </a:lnTo>
                  <a:lnTo>
                    <a:pt x="664" y="198"/>
                  </a:lnTo>
                  <a:lnTo>
                    <a:pt x="584" y="219"/>
                  </a:lnTo>
                  <a:lnTo>
                    <a:pt x="508" y="241"/>
                  </a:lnTo>
                  <a:lnTo>
                    <a:pt x="436" y="265"/>
                  </a:lnTo>
                  <a:lnTo>
                    <a:pt x="370" y="287"/>
                  </a:lnTo>
                  <a:lnTo>
                    <a:pt x="308" y="312"/>
                  </a:lnTo>
                  <a:lnTo>
                    <a:pt x="252" y="337"/>
                  </a:lnTo>
                  <a:lnTo>
                    <a:pt x="201" y="363"/>
                  </a:lnTo>
                  <a:lnTo>
                    <a:pt x="155" y="389"/>
                  </a:lnTo>
                  <a:lnTo>
                    <a:pt x="115" y="417"/>
                  </a:lnTo>
                  <a:lnTo>
                    <a:pt x="80" y="444"/>
                  </a:lnTo>
                  <a:lnTo>
                    <a:pt x="52" y="472"/>
                  </a:lnTo>
                  <a:lnTo>
                    <a:pt x="29" y="501"/>
                  </a:lnTo>
                  <a:lnTo>
                    <a:pt x="13" y="529"/>
                  </a:lnTo>
                  <a:lnTo>
                    <a:pt x="3" y="560"/>
                  </a:lnTo>
                  <a:lnTo>
                    <a:pt x="0" y="589"/>
                  </a:lnTo>
                  <a:lnTo>
                    <a:pt x="3" y="618"/>
                  </a:lnTo>
                  <a:lnTo>
                    <a:pt x="14" y="647"/>
                  </a:lnTo>
                  <a:lnTo>
                    <a:pt x="31" y="675"/>
                  </a:lnTo>
                  <a:lnTo>
                    <a:pt x="54" y="703"/>
                  </a:lnTo>
                  <a:lnTo>
                    <a:pt x="84" y="730"/>
                  </a:lnTo>
                  <a:lnTo>
                    <a:pt x="118" y="757"/>
                  </a:lnTo>
                  <a:lnTo>
                    <a:pt x="160" y="783"/>
                  </a:lnTo>
                  <a:lnTo>
                    <a:pt x="205" y="809"/>
                  </a:lnTo>
                  <a:lnTo>
                    <a:pt x="257" y="834"/>
                  </a:lnTo>
                  <a:lnTo>
                    <a:pt x="314" y="858"/>
                  </a:lnTo>
                  <a:lnTo>
                    <a:pt x="376" y="882"/>
                  </a:lnTo>
                  <a:lnTo>
                    <a:pt x="443" y="905"/>
                  </a:lnTo>
                  <a:lnTo>
                    <a:pt x="515" y="927"/>
                  </a:lnTo>
                  <a:lnTo>
                    <a:pt x="591" y="947"/>
                  </a:lnTo>
                  <a:lnTo>
                    <a:pt x="671" y="968"/>
                  </a:lnTo>
                  <a:lnTo>
                    <a:pt x="757" y="988"/>
                  </a:lnTo>
                  <a:lnTo>
                    <a:pt x="846" y="1006"/>
                  </a:lnTo>
                  <a:lnTo>
                    <a:pt x="938" y="1023"/>
                  </a:lnTo>
                  <a:lnTo>
                    <a:pt x="1036" y="1040"/>
                  </a:lnTo>
                  <a:lnTo>
                    <a:pt x="1136" y="1055"/>
                  </a:lnTo>
                  <a:lnTo>
                    <a:pt x="1240" y="1069"/>
                  </a:lnTo>
                  <a:lnTo>
                    <a:pt x="1347" y="1082"/>
                  </a:lnTo>
                  <a:lnTo>
                    <a:pt x="1457" y="1095"/>
                  </a:lnTo>
                  <a:lnTo>
                    <a:pt x="1571" y="1105"/>
                  </a:lnTo>
                  <a:lnTo>
                    <a:pt x="1687" y="1115"/>
                  </a:lnTo>
                  <a:lnTo>
                    <a:pt x="1805" y="1123"/>
                  </a:lnTo>
                  <a:lnTo>
                    <a:pt x="1927" y="1130"/>
                  </a:lnTo>
                  <a:lnTo>
                    <a:pt x="2051" y="1136"/>
                  </a:lnTo>
                  <a:lnTo>
                    <a:pt x="2177" y="1141"/>
                  </a:lnTo>
                  <a:lnTo>
                    <a:pt x="2305" y="1143"/>
                  </a:lnTo>
                  <a:lnTo>
                    <a:pt x="2435" y="1145"/>
                  </a:lnTo>
                  <a:lnTo>
                    <a:pt x="2568" y="1144"/>
                  </a:lnTo>
                  <a:lnTo>
                    <a:pt x="2699" y="1143"/>
                  </a:lnTo>
                  <a:lnTo>
                    <a:pt x="2829" y="1140"/>
                  </a:lnTo>
                  <a:lnTo>
                    <a:pt x="2957" y="1135"/>
                  </a:lnTo>
                  <a:lnTo>
                    <a:pt x="3083" y="1130"/>
                  </a:lnTo>
                  <a:lnTo>
                    <a:pt x="3207" y="1122"/>
                  </a:lnTo>
                  <a:lnTo>
                    <a:pt x="3329" y="1115"/>
                  </a:lnTo>
                  <a:lnTo>
                    <a:pt x="3447" y="1105"/>
                  </a:lnTo>
                  <a:lnTo>
                    <a:pt x="3563" y="1094"/>
                  </a:lnTo>
                  <a:lnTo>
                    <a:pt x="3677" y="1082"/>
                  </a:lnTo>
                  <a:lnTo>
                    <a:pt x="3787" y="1069"/>
                  </a:lnTo>
                  <a:lnTo>
                    <a:pt x="3894" y="1054"/>
                  </a:lnTo>
                  <a:lnTo>
                    <a:pt x="3998" y="1039"/>
                  </a:lnTo>
                  <a:lnTo>
                    <a:pt x="4098" y="1022"/>
                  </a:lnTo>
                  <a:lnTo>
                    <a:pt x="4195" y="1005"/>
                  </a:lnTo>
                  <a:lnTo>
                    <a:pt x="4288" y="986"/>
                  </a:lnTo>
                  <a:lnTo>
                    <a:pt x="4376" y="967"/>
                  </a:lnTo>
                  <a:lnTo>
                    <a:pt x="4461" y="946"/>
                  </a:lnTo>
                  <a:lnTo>
                    <a:pt x="4541" y="925"/>
                  </a:lnTo>
                  <a:lnTo>
                    <a:pt x="4617" y="903"/>
                  </a:lnTo>
                  <a:lnTo>
                    <a:pt x="4689" y="880"/>
                  </a:lnTo>
                  <a:lnTo>
                    <a:pt x="4755" y="856"/>
                  </a:lnTo>
                  <a:lnTo>
                    <a:pt x="4817" y="832"/>
                  </a:lnTo>
                  <a:lnTo>
                    <a:pt x="4873" y="806"/>
                  </a:lnTo>
                  <a:lnTo>
                    <a:pt x="4924" y="781"/>
                  </a:lnTo>
                  <a:lnTo>
                    <a:pt x="4971" y="754"/>
                  </a:lnTo>
                  <a:lnTo>
                    <a:pt x="5011" y="727"/>
                  </a:lnTo>
                  <a:lnTo>
                    <a:pt x="5045" y="700"/>
                  </a:lnTo>
                  <a:lnTo>
                    <a:pt x="5074" y="672"/>
                  </a:lnTo>
                  <a:lnTo>
                    <a:pt x="5096" y="643"/>
                  </a:lnTo>
                  <a:lnTo>
                    <a:pt x="5112" y="614"/>
                  </a:lnTo>
                  <a:lnTo>
                    <a:pt x="5122" y="585"/>
                  </a:lnTo>
                  <a:lnTo>
                    <a:pt x="5126" y="554"/>
                  </a:lnTo>
                  <a:close/>
                </a:path>
              </a:pathLst>
            </a:custGeom>
            <a:solidFill>
              <a:srgbClr val="575453"/>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7" name="Freeform 23"/>
            <p:cNvSpPr>
              <a:spLocks/>
            </p:cNvSpPr>
            <p:nvPr/>
          </p:nvSpPr>
          <p:spPr bwMode="auto">
            <a:xfrm>
              <a:off x="4045954" y="4359082"/>
              <a:ext cx="765175" cy="611187"/>
            </a:xfrm>
            <a:custGeom>
              <a:avLst/>
              <a:gdLst/>
              <a:ahLst/>
              <a:cxnLst>
                <a:cxn ang="0">
                  <a:pos x="4070" y="2601"/>
                </a:cxn>
                <a:cxn ang="0">
                  <a:pos x="3853" y="2691"/>
                </a:cxn>
                <a:cxn ang="0">
                  <a:pos x="3604" y="2779"/>
                </a:cxn>
                <a:cxn ang="0">
                  <a:pos x="3334" y="2863"/>
                </a:cxn>
                <a:cxn ang="0">
                  <a:pos x="3060" y="2942"/>
                </a:cxn>
                <a:cxn ang="0">
                  <a:pos x="2706" y="3036"/>
                </a:cxn>
                <a:cxn ang="0">
                  <a:pos x="2264" y="3142"/>
                </a:cxn>
                <a:cxn ang="0">
                  <a:pos x="2023" y="3197"/>
                </a:cxn>
                <a:cxn ang="0">
                  <a:pos x="2279" y="3248"/>
                </a:cxn>
                <a:cxn ang="0">
                  <a:pos x="2663" y="3299"/>
                </a:cxn>
                <a:cxn ang="0">
                  <a:pos x="3015" y="3328"/>
                </a:cxn>
                <a:cxn ang="0">
                  <a:pos x="3332" y="3339"/>
                </a:cxn>
                <a:cxn ang="0">
                  <a:pos x="3612" y="3337"/>
                </a:cxn>
                <a:cxn ang="0">
                  <a:pos x="3853" y="3324"/>
                </a:cxn>
                <a:cxn ang="0">
                  <a:pos x="4054" y="3305"/>
                </a:cxn>
                <a:cxn ang="0">
                  <a:pos x="4214" y="3283"/>
                </a:cxn>
                <a:cxn ang="0">
                  <a:pos x="4382" y="3253"/>
                </a:cxn>
                <a:cxn ang="0">
                  <a:pos x="4248" y="3337"/>
                </a:cxn>
                <a:cxn ang="0">
                  <a:pos x="3701" y="3567"/>
                </a:cxn>
                <a:cxn ang="0">
                  <a:pos x="3139" y="3726"/>
                </a:cxn>
                <a:cxn ang="0">
                  <a:pos x="2575" y="3827"/>
                </a:cxn>
                <a:cxn ang="0">
                  <a:pos x="2029" y="3879"/>
                </a:cxn>
                <a:cxn ang="0">
                  <a:pos x="1517" y="3892"/>
                </a:cxn>
                <a:cxn ang="0">
                  <a:pos x="1052" y="3878"/>
                </a:cxn>
                <a:cxn ang="0">
                  <a:pos x="653" y="3848"/>
                </a:cxn>
                <a:cxn ang="0">
                  <a:pos x="335" y="3810"/>
                </a:cxn>
                <a:cxn ang="0">
                  <a:pos x="114" y="3776"/>
                </a:cxn>
                <a:cxn ang="0">
                  <a:pos x="324" y="3868"/>
                </a:cxn>
                <a:cxn ang="0">
                  <a:pos x="1233" y="4111"/>
                </a:cxn>
                <a:cxn ang="0">
                  <a:pos x="2052" y="4225"/>
                </a:cxn>
                <a:cxn ang="0">
                  <a:pos x="2781" y="4234"/>
                </a:cxn>
                <a:cxn ang="0">
                  <a:pos x="3419" y="4164"/>
                </a:cxn>
                <a:cxn ang="0">
                  <a:pos x="3966" y="4035"/>
                </a:cxn>
                <a:cxn ang="0">
                  <a:pos x="4420" y="3872"/>
                </a:cxn>
                <a:cxn ang="0">
                  <a:pos x="4782" y="3697"/>
                </a:cxn>
                <a:cxn ang="0">
                  <a:pos x="5051" y="3535"/>
                </a:cxn>
                <a:cxn ang="0">
                  <a:pos x="5224" y="3410"/>
                </a:cxn>
                <a:cxn ang="0">
                  <a:pos x="5297" y="3319"/>
                </a:cxn>
                <a:cxn ang="0">
                  <a:pos x="5215" y="3174"/>
                </a:cxn>
                <a:cxn ang="0">
                  <a:pos x="5112" y="2980"/>
                </a:cxn>
                <a:cxn ang="0">
                  <a:pos x="4985" y="2723"/>
                </a:cxn>
                <a:cxn ang="0">
                  <a:pos x="4846" y="2412"/>
                </a:cxn>
                <a:cxn ang="0">
                  <a:pos x="4704" y="2052"/>
                </a:cxn>
                <a:cxn ang="0">
                  <a:pos x="4571" y="1655"/>
                </a:cxn>
                <a:cxn ang="0">
                  <a:pos x="4457" y="1227"/>
                </a:cxn>
                <a:cxn ang="0">
                  <a:pos x="4371" y="777"/>
                </a:cxn>
                <a:cxn ang="0">
                  <a:pos x="4324" y="313"/>
                </a:cxn>
                <a:cxn ang="0">
                  <a:pos x="4317" y="17"/>
                </a:cxn>
                <a:cxn ang="0">
                  <a:pos x="4268" y="260"/>
                </a:cxn>
                <a:cxn ang="0">
                  <a:pos x="4207" y="631"/>
                </a:cxn>
                <a:cxn ang="0">
                  <a:pos x="4170" y="906"/>
                </a:cxn>
                <a:cxn ang="0">
                  <a:pos x="4140" y="1206"/>
                </a:cxn>
                <a:cxn ang="0">
                  <a:pos x="4120" y="1520"/>
                </a:cxn>
                <a:cxn ang="0">
                  <a:pos x="4116" y="1840"/>
                </a:cxn>
                <a:cxn ang="0">
                  <a:pos x="4131" y="2152"/>
                </a:cxn>
                <a:cxn ang="0">
                  <a:pos x="4170" y="2447"/>
                </a:cxn>
              </a:cxnLst>
              <a:rect l="0" t="0" r="r" b="b"/>
              <a:pathLst>
                <a:path w="5309" h="4242">
                  <a:moveTo>
                    <a:pt x="4190" y="2541"/>
                  </a:moveTo>
                  <a:lnTo>
                    <a:pt x="4133" y="2571"/>
                  </a:lnTo>
                  <a:lnTo>
                    <a:pt x="4070" y="2601"/>
                  </a:lnTo>
                  <a:lnTo>
                    <a:pt x="4002" y="2631"/>
                  </a:lnTo>
                  <a:lnTo>
                    <a:pt x="3929" y="2661"/>
                  </a:lnTo>
                  <a:lnTo>
                    <a:pt x="3853" y="2691"/>
                  </a:lnTo>
                  <a:lnTo>
                    <a:pt x="3773" y="2721"/>
                  </a:lnTo>
                  <a:lnTo>
                    <a:pt x="3689" y="2750"/>
                  </a:lnTo>
                  <a:lnTo>
                    <a:pt x="3604" y="2779"/>
                  </a:lnTo>
                  <a:lnTo>
                    <a:pt x="3516" y="2808"/>
                  </a:lnTo>
                  <a:lnTo>
                    <a:pt x="3426" y="2836"/>
                  </a:lnTo>
                  <a:lnTo>
                    <a:pt x="3334" y="2863"/>
                  </a:lnTo>
                  <a:lnTo>
                    <a:pt x="3243" y="2890"/>
                  </a:lnTo>
                  <a:lnTo>
                    <a:pt x="3151" y="2916"/>
                  </a:lnTo>
                  <a:lnTo>
                    <a:pt x="3060" y="2942"/>
                  </a:lnTo>
                  <a:lnTo>
                    <a:pt x="2968" y="2966"/>
                  </a:lnTo>
                  <a:lnTo>
                    <a:pt x="2879" y="2990"/>
                  </a:lnTo>
                  <a:lnTo>
                    <a:pt x="2706" y="3036"/>
                  </a:lnTo>
                  <a:lnTo>
                    <a:pt x="2543" y="3076"/>
                  </a:lnTo>
                  <a:lnTo>
                    <a:pt x="2394" y="3112"/>
                  </a:lnTo>
                  <a:lnTo>
                    <a:pt x="2264" y="3142"/>
                  </a:lnTo>
                  <a:lnTo>
                    <a:pt x="2156" y="3166"/>
                  </a:lnTo>
                  <a:lnTo>
                    <a:pt x="2075" y="3185"/>
                  </a:lnTo>
                  <a:lnTo>
                    <a:pt x="2023" y="3197"/>
                  </a:lnTo>
                  <a:lnTo>
                    <a:pt x="2004" y="3200"/>
                  </a:lnTo>
                  <a:lnTo>
                    <a:pt x="2143" y="3225"/>
                  </a:lnTo>
                  <a:lnTo>
                    <a:pt x="2279" y="3248"/>
                  </a:lnTo>
                  <a:lnTo>
                    <a:pt x="2410" y="3267"/>
                  </a:lnTo>
                  <a:lnTo>
                    <a:pt x="2540" y="3283"/>
                  </a:lnTo>
                  <a:lnTo>
                    <a:pt x="2663" y="3299"/>
                  </a:lnTo>
                  <a:lnTo>
                    <a:pt x="2785" y="3311"/>
                  </a:lnTo>
                  <a:lnTo>
                    <a:pt x="2902" y="3320"/>
                  </a:lnTo>
                  <a:lnTo>
                    <a:pt x="3015" y="3328"/>
                  </a:lnTo>
                  <a:lnTo>
                    <a:pt x="3125" y="3333"/>
                  </a:lnTo>
                  <a:lnTo>
                    <a:pt x="3230" y="3337"/>
                  </a:lnTo>
                  <a:lnTo>
                    <a:pt x="3332" y="3339"/>
                  </a:lnTo>
                  <a:lnTo>
                    <a:pt x="3430" y="3340"/>
                  </a:lnTo>
                  <a:lnTo>
                    <a:pt x="3523" y="3339"/>
                  </a:lnTo>
                  <a:lnTo>
                    <a:pt x="3612" y="3337"/>
                  </a:lnTo>
                  <a:lnTo>
                    <a:pt x="3697" y="3333"/>
                  </a:lnTo>
                  <a:lnTo>
                    <a:pt x="3777" y="3329"/>
                  </a:lnTo>
                  <a:lnTo>
                    <a:pt x="3853" y="3324"/>
                  </a:lnTo>
                  <a:lnTo>
                    <a:pt x="3925" y="3318"/>
                  </a:lnTo>
                  <a:lnTo>
                    <a:pt x="3992" y="3312"/>
                  </a:lnTo>
                  <a:lnTo>
                    <a:pt x="4054" y="3305"/>
                  </a:lnTo>
                  <a:lnTo>
                    <a:pt x="4113" y="3297"/>
                  </a:lnTo>
                  <a:lnTo>
                    <a:pt x="4165" y="3291"/>
                  </a:lnTo>
                  <a:lnTo>
                    <a:pt x="4214" y="3283"/>
                  </a:lnTo>
                  <a:lnTo>
                    <a:pt x="4257" y="3277"/>
                  </a:lnTo>
                  <a:lnTo>
                    <a:pt x="4330" y="3264"/>
                  </a:lnTo>
                  <a:lnTo>
                    <a:pt x="4382" y="3253"/>
                  </a:lnTo>
                  <a:lnTo>
                    <a:pt x="4413" y="3245"/>
                  </a:lnTo>
                  <a:lnTo>
                    <a:pt x="4424" y="3243"/>
                  </a:lnTo>
                  <a:lnTo>
                    <a:pt x="4248" y="3337"/>
                  </a:lnTo>
                  <a:lnTo>
                    <a:pt x="4069" y="3422"/>
                  </a:lnTo>
                  <a:lnTo>
                    <a:pt x="3886" y="3498"/>
                  </a:lnTo>
                  <a:lnTo>
                    <a:pt x="3701" y="3567"/>
                  </a:lnTo>
                  <a:lnTo>
                    <a:pt x="3515" y="3627"/>
                  </a:lnTo>
                  <a:lnTo>
                    <a:pt x="3327" y="3681"/>
                  </a:lnTo>
                  <a:lnTo>
                    <a:pt x="3139" y="3726"/>
                  </a:lnTo>
                  <a:lnTo>
                    <a:pt x="2950" y="3766"/>
                  </a:lnTo>
                  <a:lnTo>
                    <a:pt x="2762" y="3799"/>
                  </a:lnTo>
                  <a:lnTo>
                    <a:pt x="2575" y="3827"/>
                  </a:lnTo>
                  <a:lnTo>
                    <a:pt x="2391" y="3849"/>
                  </a:lnTo>
                  <a:lnTo>
                    <a:pt x="2209" y="3866"/>
                  </a:lnTo>
                  <a:lnTo>
                    <a:pt x="2029" y="3879"/>
                  </a:lnTo>
                  <a:lnTo>
                    <a:pt x="1855" y="3887"/>
                  </a:lnTo>
                  <a:lnTo>
                    <a:pt x="1683" y="3891"/>
                  </a:lnTo>
                  <a:lnTo>
                    <a:pt x="1517" y="3892"/>
                  </a:lnTo>
                  <a:lnTo>
                    <a:pt x="1355" y="3890"/>
                  </a:lnTo>
                  <a:lnTo>
                    <a:pt x="1200" y="3886"/>
                  </a:lnTo>
                  <a:lnTo>
                    <a:pt x="1052" y="3878"/>
                  </a:lnTo>
                  <a:lnTo>
                    <a:pt x="911" y="3870"/>
                  </a:lnTo>
                  <a:lnTo>
                    <a:pt x="778" y="3859"/>
                  </a:lnTo>
                  <a:lnTo>
                    <a:pt x="653" y="3848"/>
                  </a:lnTo>
                  <a:lnTo>
                    <a:pt x="537" y="3835"/>
                  </a:lnTo>
                  <a:lnTo>
                    <a:pt x="431" y="3823"/>
                  </a:lnTo>
                  <a:lnTo>
                    <a:pt x="335" y="3810"/>
                  </a:lnTo>
                  <a:lnTo>
                    <a:pt x="250" y="3798"/>
                  </a:lnTo>
                  <a:lnTo>
                    <a:pt x="176" y="3786"/>
                  </a:lnTo>
                  <a:lnTo>
                    <a:pt x="114" y="3776"/>
                  </a:lnTo>
                  <a:lnTo>
                    <a:pt x="30" y="3761"/>
                  </a:lnTo>
                  <a:lnTo>
                    <a:pt x="0" y="3754"/>
                  </a:lnTo>
                  <a:lnTo>
                    <a:pt x="324" y="3868"/>
                  </a:lnTo>
                  <a:lnTo>
                    <a:pt x="637" y="3965"/>
                  </a:lnTo>
                  <a:lnTo>
                    <a:pt x="939" y="4045"/>
                  </a:lnTo>
                  <a:lnTo>
                    <a:pt x="1233" y="4111"/>
                  </a:lnTo>
                  <a:lnTo>
                    <a:pt x="1516" y="4162"/>
                  </a:lnTo>
                  <a:lnTo>
                    <a:pt x="1788" y="4200"/>
                  </a:lnTo>
                  <a:lnTo>
                    <a:pt x="2052" y="4225"/>
                  </a:lnTo>
                  <a:lnTo>
                    <a:pt x="2305" y="4239"/>
                  </a:lnTo>
                  <a:lnTo>
                    <a:pt x="2548" y="4242"/>
                  </a:lnTo>
                  <a:lnTo>
                    <a:pt x="2781" y="4234"/>
                  </a:lnTo>
                  <a:lnTo>
                    <a:pt x="3003" y="4219"/>
                  </a:lnTo>
                  <a:lnTo>
                    <a:pt x="3216" y="4195"/>
                  </a:lnTo>
                  <a:lnTo>
                    <a:pt x="3419" y="4164"/>
                  </a:lnTo>
                  <a:lnTo>
                    <a:pt x="3611" y="4126"/>
                  </a:lnTo>
                  <a:lnTo>
                    <a:pt x="3794" y="4082"/>
                  </a:lnTo>
                  <a:lnTo>
                    <a:pt x="3966" y="4035"/>
                  </a:lnTo>
                  <a:lnTo>
                    <a:pt x="4128" y="3982"/>
                  </a:lnTo>
                  <a:lnTo>
                    <a:pt x="4279" y="3928"/>
                  </a:lnTo>
                  <a:lnTo>
                    <a:pt x="4420" y="3872"/>
                  </a:lnTo>
                  <a:lnTo>
                    <a:pt x="4551" y="3813"/>
                  </a:lnTo>
                  <a:lnTo>
                    <a:pt x="4672" y="3756"/>
                  </a:lnTo>
                  <a:lnTo>
                    <a:pt x="4782" y="3697"/>
                  </a:lnTo>
                  <a:lnTo>
                    <a:pt x="4881" y="3641"/>
                  </a:lnTo>
                  <a:lnTo>
                    <a:pt x="4971" y="3586"/>
                  </a:lnTo>
                  <a:lnTo>
                    <a:pt x="5051" y="3535"/>
                  </a:lnTo>
                  <a:lnTo>
                    <a:pt x="5119" y="3489"/>
                  </a:lnTo>
                  <a:lnTo>
                    <a:pt x="5177" y="3446"/>
                  </a:lnTo>
                  <a:lnTo>
                    <a:pt x="5224" y="3410"/>
                  </a:lnTo>
                  <a:lnTo>
                    <a:pt x="5289" y="3357"/>
                  </a:lnTo>
                  <a:lnTo>
                    <a:pt x="5309" y="3339"/>
                  </a:lnTo>
                  <a:lnTo>
                    <a:pt x="5297" y="3319"/>
                  </a:lnTo>
                  <a:lnTo>
                    <a:pt x="5265" y="3264"/>
                  </a:lnTo>
                  <a:lnTo>
                    <a:pt x="5242" y="3223"/>
                  </a:lnTo>
                  <a:lnTo>
                    <a:pt x="5215" y="3174"/>
                  </a:lnTo>
                  <a:lnTo>
                    <a:pt x="5183" y="3117"/>
                  </a:lnTo>
                  <a:lnTo>
                    <a:pt x="5148" y="3052"/>
                  </a:lnTo>
                  <a:lnTo>
                    <a:pt x="5112" y="2980"/>
                  </a:lnTo>
                  <a:lnTo>
                    <a:pt x="5071" y="2901"/>
                  </a:lnTo>
                  <a:lnTo>
                    <a:pt x="5029" y="2815"/>
                  </a:lnTo>
                  <a:lnTo>
                    <a:pt x="4985" y="2723"/>
                  </a:lnTo>
                  <a:lnTo>
                    <a:pt x="4939" y="2626"/>
                  </a:lnTo>
                  <a:lnTo>
                    <a:pt x="4893" y="2521"/>
                  </a:lnTo>
                  <a:lnTo>
                    <a:pt x="4846" y="2412"/>
                  </a:lnTo>
                  <a:lnTo>
                    <a:pt x="4799" y="2297"/>
                  </a:lnTo>
                  <a:lnTo>
                    <a:pt x="4751" y="2177"/>
                  </a:lnTo>
                  <a:lnTo>
                    <a:pt x="4704" y="2052"/>
                  </a:lnTo>
                  <a:lnTo>
                    <a:pt x="4659" y="1924"/>
                  </a:lnTo>
                  <a:lnTo>
                    <a:pt x="4614" y="1792"/>
                  </a:lnTo>
                  <a:lnTo>
                    <a:pt x="4571" y="1655"/>
                  </a:lnTo>
                  <a:lnTo>
                    <a:pt x="4531" y="1516"/>
                  </a:lnTo>
                  <a:lnTo>
                    <a:pt x="4492" y="1373"/>
                  </a:lnTo>
                  <a:lnTo>
                    <a:pt x="4457" y="1227"/>
                  </a:lnTo>
                  <a:lnTo>
                    <a:pt x="4424" y="1080"/>
                  </a:lnTo>
                  <a:lnTo>
                    <a:pt x="4395" y="929"/>
                  </a:lnTo>
                  <a:lnTo>
                    <a:pt x="4371" y="777"/>
                  </a:lnTo>
                  <a:lnTo>
                    <a:pt x="4351" y="624"/>
                  </a:lnTo>
                  <a:lnTo>
                    <a:pt x="4335" y="468"/>
                  </a:lnTo>
                  <a:lnTo>
                    <a:pt x="4324" y="313"/>
                  </a:lnTo>
                  <a:lnTo>
                    <a:pt x="4319" y="157"/>
                  </a:lnTo>
                  <a:lnTo>
                    <a:pt x="4320" y="0"/>
                  </a:lnTo>
                  <a:lnTo>
                    <a:pt x="4317" y="17"/>
                  </a:lnTo>
                  <a:lnTo>
                    <a:pt x="4306" y="69"/>
                  </a:lnTo>
                  <a:lnTo>
                    <a:pt x="4289" y="150"/>
                  </a:lnTo>
                  <a:lnTo>
                    <a:pt x="4268" y="260"/>
                  </a:lnTo>
                  <a:lnTo>
                    <a:pt x="4245" y="394"/>
                  </a:lnTo>
                  <a:lnTo>
                    <a:pt x="4220" y="548"/>
                  </a:lnTo>
                  <a:lnTo>
                    <a:pt x="4207" y="631"/>
                  </a:lnTo>
                  <a:lnTo>
                    <a:pt x="4194" y="719"/>
                  </a:lnTo>
                  <a:lnTo>
                    <a:pt x="4182" y="812"/>
                  </a:lnTo>
                  <a:lnTo>
                    <a:pt x="4170" y="906"/>
                  </a:lnTo>
                  <a:lnTo>
                    <a:pt x="4159" y="1004"/>
                  </a:lnTo>
                  <a:lnTo>
                    <a:pt x="4150" y="1104"/>
                  </a:lnTo>
                  <a:lnTo>
                    <a:pt x="4140" y="1206"/>
                  </a:lnTo>
                  <a:lnTo>
                    <a:pt x="4132" y="1310"/>
                  </a:lnTo>
                  <a:lnTo>
                    <a:pt x="4126" y="1415"/>
                  </a:lnTo>
                  <a:lnTo>
                    <a:pt x="4120" y="1520"/>
                  </a:lnTo>
                  <a:lnTo>
                    <a:pt x="4117" y="1628"/>
                  </a:lnTo>
                  <a:lnTo>
                    <a:pt x="4115" y="1734"/>
                  </a:lnTo>
                  <a:lnTo>
                    <a:pt x="4116" y="1840"/>
                  </a:lnTo>
                  <a:lnTo>
                    <a:pt x="4118" y="1946"/>
                  </a:lnTo>
                  <a:lnTo>
                    <a:pt x="4124" y="2050"/>
                  </a:lnTo>
                  <a:lnTo>
                    <a:pt x="4131" y="2152"/>
                  </a:lnTo>
                  <a:lnTo>
                    <a:pt x="4141" y="2253"/>
                  </a:lnTo>
                  <a:lnTo>
                    <a:pt x="4154" y="2352"/>
                  </a:lnTo>
                  <a:lnTo>
                    <a:pt x="4170" y="2447"/>
                  </a:lnTo>
                  <a:lnTo>
                    <a:pt x="4190" y="2541"/>
                  </a:lnTo>
                  <a:close/>
                </a:path>
              </a:pathLst>
            </a:custGeom>
            <a:solidFill>
              <a:srgbClr val="625F5E"/>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1048" name="Freeform 24"/>
            <p:cNvSpPr>
              <a:spLocks/>
            </p:cNvSpPr>
            <p:nvPr/>
          </p:nvSpPr>
          <p:spPr bwMode="auto">
            <a:xfrm>
              <a:off x="3922129" y="4117782"/>
              <a:ext cx="1042987" cy="95250"/>
            </a:xfrm>
            <a:custGeom>
              <a:avLst/>
              <a:gdLst/>
              <a:ahLst/>
              <a:cxnLst>
                <a:cxn ang="0">
                  <a:pos x="7226" y="0"/>
                </a:cxn>
                <a:cxn ang="0">
                  <a:pos x="7192" y="47"/>
                </a:cxn>
                <a:cxn ang="0">
                  <a:pos x="7134" y="94"/>
                </a:cxn>
                <a:cxn ang="0">
                  <a:pos x="7056" y="139"/>
                </a:cxn>
                <a:cxn ang="0">
                  <a:pos x="6958" y="185"/>
                </a:cxn>
                <a:cxn ang="0">
                  <a:pos x="6841" y="228"/>
                </a:cxn>
                <a:cxn ang="0">
                  <a:pos x="6705" y="272"/>
                </a:cxn>
                <a:cxn ang="0">
                  <a:pos x="6552" y="313"/>
                </a:cxn>
                <a:cxn ang="0">
                  <a:pos x="6384" y="353"/>
                </a:cxn>
                <a:cxn ang="0">
                  <a:pos x="6199" y="391"/>
                </a:cxn>
                <a:cxn ang="0">
                  <a:pos x="6002" y="428"/>
                </a:cxn>
                <a:cxn ang="0">
                  <a:pos x="5790" y="463"/>
                </a:cxn>
                <a:cxn ang="0">
                  <a:pos x="5565" y="494"/>
                </a:cxn>
                <a:cxn ang="0">
                  <a:pos x="5331" y="525"/>
                </a:cxn>
                <a:cxn ang="0">
                  <a:pos x="5085" y="552"/>
                </a:cxn>
                <a:cxn ang="0">
                  <a:pos x="4830" y="576"/>
                </a:cxn>
                <a:cxn ang="0">
                  <a:pos x="4566" y="597"/>
                </a:cxn>
                <a:cxn ang="0">
                  <a:pos x="4295" y="616"/>
                </a:cxn>
                <a:cxn ang="0">
                  <a:pos x="4018" y="632"/>
                </a:cxn>
                <a:cxn ang="0">
                  <a:pos x="3735" y="644"/>
                </a:cxn>
                <a:cxn ang="0">
                  <a:pos x="3448" y="652"/>
                </a:cxn>
                <a:cxn ang="0">
                  <a:pos x="3157" y="656"/>
                </a:cxn>
                <a:cxn ang="0">
                  <a:pos x="2863" y="657"/>
                </a:cxn>
                <a:cxn ang="0">
                  <a:pos x="2568" y="654"/>
                </a:cxn>
                <a:cxn ang="0">
                  <a:pos x="2273" y="645"/>
                </a:cxn>
                <a:cxn ang="0">
                  <a:pos x="1977" y="633"/>
                </a:cxn>
                <a:cxn ang="0">
                  <a:pos x="1683" y="617"/>
                </a:cxn>
                <a:cxn ang="0">
                  <a:pos x="1391" y="595"/>
                </a:cxn>
                <a:cxn ang="0">
                  <a:pos x="1103" y="568"/>
                </a:cxn>
                <a:cxn ang="0">
                  <a:pos x="819" y="537"/>
                </a:cxn>
                <a:cxn ang="0">
                  <a:pos x="540" y="499"/>
                </a:cxn>
                <a:cxn ang="0">
                  <a:pos x="266" y="456"/>
                </a:cxn>
                <a:cxn ang="0">
                  <a:pos x="0" y="408"/>
                </a:cxn>
                <a:cxn ang="0">
                  <a:pos x="55" y="412"/>
                </a:cxn>
                <a:cxn ang="0">
                  <a:pos x="211" y="421"/>
                </a:cxn>
                <a:cxn ang="0">
                  <a:pos x="324" y="428"/>
                </a:cxn>
                <a:cxn ang="0">
                  <a:pos x="458" y="436"/>
                </a:cxn>
                <a:cxn ang="0">
                  <a:pos x="613" y="443"/>
                </a:cxn>
                <a:cxn ang="0">
                  <a:pos x="786" y="452"/>
                </a:cxn>
                <a:cxn ang="0">
                  <a:pos x="976" y="459"/>
                </a:cxn>
                <a:cxn ang="0">
                  <a:pos x="1184" y="467"/>
                </a:cxn>
                <a:cxn ang="0">
                  <a:pos x="1406" y="475"/>
                </a:cxn>
                <a:cxn ang="0">
                  <a:pos x="1642" y="480"/>
                </a:cxn>
                <a:cxn ang="0">
                  <a:pos x="1890" y="486"/>
                </a:cxn>
                <a:cxn ang="0">
                  <a:pos x="2150" y="489"/>
                </a:cxn>
                <a:cxn ang="0">
                  <a:pos x="2419" y="491"/>
                </a:cxn>
                <a:cxn ang="0">
                  <a:pos x="2696" y="490"/>
                </a:cxn>
                <a:cxn ang="0">
                  <a:pos x="2980" y="488"/>
                </a:cxn>
                <a:cxn ang="0">
                  <a:pos x="3271" y="483"/>
                </a:cxn>
                <a:cxn ang="0">
                  <a:pos x="3567" y="476"/>
                </a:cxn>
                <a:cxn ang="0">
                  <a:pos x="3865" y="465"/>
                </a:cxn>
                <a:cxn ang="0">
                  <a:pos x="4165" y="451"/>
                </a:cxn>
                <a:cxn ang="0">
                  <a:pos x="4467" y="433"/>
                </a:cxn>
                <a:cxn ang="0">
                  <a:pos x="4766" y="412"/>
                </a:cxn>
                <a:cxn ang="0">
                  <a:pos x="5065" y="386"/>
                </a:cxn>
                <a:cxn ang="0">
                  <a:pos x="5360" y="356"/>
                </a:cxn>
                <a:cxn ang="0">
                  <a:pos x="5651" y="322"/>
                </a:cxn>
                <a:cxn ang="0">
                  <a:pos x="5935" y="281"/>
                </a:cxn>
                <a:cxn ang="0">
                  <a:pos x="6213" y="237"/>
                </a:cxn>
                <a:cxn ang="0">
                  <a:pos x="6483" y="187"/>
                </a:cxn>
                <a:cxn ang="0">
                  <a:pos x="6742" y="131"/>
                </a:cxn>
                <a:cxn ang="0">
                  <a:pos x="6990" y="69"/>
                </a:cxn>
                <a:cxn ang="0">
                  <a:pos x="7226" y="0"/>
                </a:cxn>
              </a:cxnLst>
              <a:rect l="0" t="0" r="r" b="b"/>
              <a:pathLst>
                <a:path w="7226" h="657">
                  <a:moveTo>
                    <a:pt x="7226" y="0"/>
                  </a:moveTo>
                  <a:lnTo>
                    <a:pt x="7192" y="47"/>
                  </a:lnTo>
                  <a:lnTo>
                    <a:pt x="7134" y="94"/>
                  </a:lnTo>
                  <a:lnTo>
                    <a:pt x="7056" y="139"/>
                  </a:lnTo>
                  <a:lnTo>
                    <a:pt x="6958" y="185"/>
                  </a:lnTo>
                  <a:lnTo>
                    <a:pt x="6841" y="228"/>
                  </a:lnTo>
                  <a:lnTo>
                    <a:pt x="6705" y="272"/>
                  </a:lnTo>
                  <a:lnTo>
                    <a:pt x="6552" y="313"/>
                  </a:lnTo>
                  <a:lnTo>
                    <a:pt x="6384" y="353"/>
                  </a:lnTo>
                  <a:lnTo>
                    <a:pt x="6199" y="391"/>
                  </a:lnTo>
                  <a:lnTo>
                    <a:pt x="6002" y="428"/>
                  </a:lnTo>
                  <a:lnTo>
                    <a:pt x="5790" y="463"/>
                  </a:lnTo>
                  <a:lnTo>
                    <a:pt x="5565" y="494"/>
                  </a:lnTo>
                  <a:lnTo>
                    <a:pt x="5331" y="525"/>
                  </a:lnTo>
                  <a:lnTo>
                    <a:pt x="5085" y="552"/>
                  </a:lnTo>
                  <a:lnTo>
                    <a:pt x="4830" y="576"/>
                  </a:lnTo>
                  <a:lnTo>
                    <a:pt x="4566" y="597"/>
                  </a:lnTo>
                  <a:lnTo>
                    <a:pt x="4295" y="616"/>
                  </a:lnTo>
                  <a:lnTo>
                    <a:pt x="4018" y="632"/>
                  </a:lnTo>
                  <a:lnTo>
                    <a:pt x="3735" y="644"/>
                  </a:lnTo>
                  <a:lnTo>
                    <a:pt x="3448" y="652"/>
                  </a:lnTo>
                  <a:lnTo>
                    <a:pt x="3157" y="656"/>
                  </a:lnTo>
                  <a:lnTo>
                    <a:pt x="2863" y="657"/>
                  </a:lnTo>
                  <a:lnTo>
                    <a:pt x="2568" y="654"/>
                  </a:lnTo>
                  <a:lnTo>
                    <a:pt x="2273" y="645"/>
                  </a:lnTo>
                  <a:lnTo>
                    <a:pt x="1977" y="633"/>
                  </a:lnTo>
                  <a:lnTo>
                    <a:pt x="1683" y="617"/>
                  </a:lnTo>
                  <a:lnTo>
                    <a:pt x="1391" y="595"/>
                  </a:lnTo>
                  <a:lnTo>
                    <a:pt x="1103" y="568"/>
                  </a:lnTo>
                  <a:lnTo>
                    <a:pt x="819" y="537"/>
                  </a:lnTo>
                  <a:lnTo>
                    <a:pt x="540" y="499"/>
                  </a:lnTo>
                  <a:lnTo>
                    <a:pt x="266" y="456"/>
                  </a:lnTo>
                  <a:lnTo>
                    <a:pt x="0" y="408"/>
                  </a:lnTo>
                  <a:lnTo>
                    <a:pt x="55" y="412"/>
                  </a:lnTo>
                  <a:lnTo>
                    <a:pt x="211" y="421"/>
                  </a:lnTo>
                  <a:lnTo>
                    <a:pt x="324" y="428"/>
                  </a:lnTo>
                  <a:lnTo>
                    <a:pt x="458" y="436"/>
                  </a:lnTo>
                  <a:lnTo>
                    <a:pt x="613" y="443"/>
                  </a:lnTo>
                  <a:lnTo>
                    <a:pt x="786" y="452"/>
                  </a:lnTo>
                  <a:lnTo>
                    <a:pt x="976" y="459"/>
                  </a:lnTo>
                  <a:lnTo>
                    <a:pt x="1184" y="467"/>
                  </a:lnTo>
                  <a:lnTo>
                    <a:pt x="1406" y="475"/>
                  </a:lnTo>
                  <a:lnTo>
                    <a:pt x="1642" y="480"/>
                  </a:lnTo>
                  <a:lnTo>
                    <a:pt x="1890" y="486"/>
                  </a:lnTo>
                  <a:lnTo>
                    <a:pt x="2150" y="489"/>
                  </a:lnTo>
                  <a:lnTo>
                    <a:pt x="2419" y="491"/>
                  </a:lnTo>
                  <a:lnTo>
                    <a:pt x="2696" y="490"/>
                  </a:lnTo>
                  <a:lnTo>
                    <a:pt x="2980" y="488"/>
                  </a:lnTo>
                  <a:lnTo>
                    <a:pt x="3271" y="483"/>
                  </a:lnTo>
                  <a:lnTo>
                    <a:pt x="3567" y="476"/>
                  </a:lnTo>
                  <a:lnTo>
                    <a:pt x="3865" y="465"/>
                  </a:lnTo>
                  <a:lnTo>
                    <a:pt x="4165" y="451"/>
                  </a:lnTo>
                  <a:lnTo>
                    <a:pt x="4467" y="433"/>
                  </a:lnTo>
                  <a:lnTo>
                    <a:pt x="4766" y="412"/>
                  </a:lnTo>
                  <a:lnTo>
                    <a:pt x="5065" y="386"/>
                  </a:lnTo>
                  <a:lnTo>
                    <a:pt x="5360" y="356"/>
                  </a:lnTo>
                  <a:lnTo>
                    <a:pt x="5651" y="322"/>
                  </a:lnTo>
                  <a:lnTo>
                    <a:pt x="5935" y="281"/>
                  </a:lnTo>
                  <a:lnTo>
                    <a:pt x="6213" y="237"/>
                  </a:lnTo>
                  <a:lnTo>
                    <a:pt x="6483" y="187"/>
                  </a:lnTo>
                  <a:lnTo>
                    <a:pt x="6742" y="131"/>
                  </a:lnTo>
                  <a:lnTo>
                    <a:pt x="6990" y="69"/>
                  </a:lnTo>
                  <a:lnTo>
                    <a:pt x="7226" y="0"/>
                  </a:lnTo>
                  <a:close/>
                </a:path>
              </a:pathLst>
            </a:custGeom>
            <a:solidFill>
              <a:srgbClr val="B6B5B4"/>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pic>
        <p:nvPicPr>
          <p:cNvPr id="1027" name="Picture 3"/>
          <p:cNvPicPr>
            <a:picLocks noChangeAspect="1" noChangeArrowheads="1"/>
          </p:cNvPicPr>
          <p:nvPr/>
        </p:nvPicPr>
        <p:blipFill>
          <a:blip r:embed="rId4" cstate="print"/>
          <a:srcRect/>
          <a:stretch>
            <a:fillRect/>
          </a:stretch>
        </p:blipFill>
        <p:spPr bwMode="auto">
          <a:xfrm>
            <a:off x="2066634" y="1778065"/>
            <a:ext cx="4619625" cy="1143000"/>
          </a:xfrm>
          <a:prstGeom prst="rect">
            <a:avLst/>
          </a:prstGeom>
          <a:noFill/>
          <a:ln w="9525">
            <a:noFill/>
            <a:miter lim="800000"/>
            <a:headEnd/>
            <a:tailEnd/>
          </a:ln>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xit" presetSubtype="4" fill="hold" nodeType="clickEffect">
                                  <p:stCondLst>
                                    <p:cond delay="0"/>
                                  </p:stCondLst>
                                  <p:childTnLst>
                                    <p:animEffect transition="out" filter="slide(fromBottom)">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par>
                          <p:cTn id="12" fill="hold">
                            <p:stCondLst>
                              <p:cond delay="500"/>
                            </p:stCondLst>
                            <p:childTnLst>
                              <p:par>
                                <p:cTn id="13" presetID="12" presetClass="entr" presetSubtype="4" fill="hold" nodeType="afterEffect">
                                  <p:stCondLst>
                                    <p:cond delay="500"/>
                                  </p:stCondLst>
                                  <p:childTnLst>
                                    <p:set>
                                      <p:cBhvr>
                                        <p:cTn id="14" dur="1" fill="hold">
                                          <p:stCondLst>
                                            <p:cond delay="0"/>
                                          </p:stCondLst>
                                        </p:cTn>
                                        <p:tgtEl>
                                          <p:spTgt spid="60"/>
                                        </p:tgtEl>
                                        <p:attrNameLst>
                                          <p:attrName>style.visibility</p:attrName>
                                        </p:attrNameLst>
                                      </p:cBhvr>
                                      <p:to>
                                        <p:strVal val="visible"/>
                                      </p:to>
                                    </p:set>
                                    <p:animEffect transition="in" filter="slide(fromBottom)">
                                      <p:cBhvr>
                                        <p:cTn id="15" dur="1000"/>
                                        <p:tgtEl>
                                          <p:spTgt spid="60"/>
                                        </p:tgtEl>
                                      </p:cBhvr>
                                    </p:animEffect>
                                  </p:childTnLst>
                                </p:cTn>
                              </p:par>
                            </p:childTnLst>
                          </p:cTn>
                        </p:par>
                        <p:par>
                          <p:cTn id="16" fill="hold">
                            <p:stCondLst>
                              <p:cond delay="2000"/>
                            </p:stCondLst>
                            <p:childTnLst>
                              <p:par>
                                <p:cTn id="17" presetID="42" presetClass="entr" presetSubtype="0" fill="hold" nodeType="afterEffect">
                                  <p:stCondLst>
                                    <p:cond delay="300"/>
                                  </p:stCondLst>
                                  <p:childTnLst>
                                    <p:set>
                                      <p:cBhvr>
                                        <p:cTn id="18" dur="1" fill="hold">
                                          <p:stCondLst>
                                            <p:cond delay="0"/>
                                          </p:stCondLst>
                                        </p:cTn>
                                        <p:tgtEl>
                                          <p:spTgt spid="1027"/>
                                        </p:tgtEl>
                                        <p:attrNameLst>
                                          <p:attrName>style.visibility</p:attrName>
                                        </p:attrNameLst>
                                      </p:cBhvr>
                                      <p:to>
                                        <p:strVal val="visible"/>
                                      </p:to>
                                    </p:set>
                                    <p:animEffect transition="in" filter="fade">
                                      <p:cBhvr>
                                        <p:cTn id="19" dur="1000"/>
                                        <p:tgtEl>
                                          <p:spTgt spid="1027"/>
                                        </p:tgtEl>
                                      </p:cBhvr>
                                    </p:animEffect>
                                    <p:anim calcmode="lin" valueType="num">
                                      <p:cBhvr>
                                        <p:cTn id="20" dur="1000" fill="hold"/>
                                        <p:tgtEl>
                                          <p:spTgt spid="1027"/>
                                        </p:tgtEl>
                                        <p:attrNameLst>
                                          <p:attrName>ppt_x</p:attrName>
                                        </p:attrNameLst>
                                      </p:cBhvr>
                                      <p:tavLst>
                                        <p:tav tm="0">
                                          <p:val>
                                            <p:strVal val="#ppt_x"/>
                                          </p:val>
                                        </p:tav>
                                        <p:tav tm="100000">
                                          <p:val>
                                            <p:strVal val="#ppt_x"/>
                                          </p:val>
                                        </p:tav>
                                      </p:tavLst>
                                    </p:anim>
                                    <p:anim calcmode="lin" valueType="num">
                                      <p:cBhvr>
                                        <p:cTn id="21" dur="1000" fill="hold"/>
                                        <p:tgtEl>
                                          <p:spTgt spid="10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algn="ctr"/>
            <a:r>
              <a:rPr lang="en-GB" dirty="0" smtClean="0"/>
              <a:t>AOP</a:t>
            </a:r>
            <a:endParaRPr lang="en-GB" dirty="0"/>
          </a:p>
        </p:txBody>
      </p:sp>
    </p:spTree>
  </p:cSld>
  <p:clrMapOvr>
    <a:masterClrMapping/>
  </p:clrMapOvr>
  <p:transition>
    <p:dissolv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r="23029" b="7353"/>
          <a:stretch>
            <a:fillRect/>
          </a:stretch>
        </p:blipFill>
        <p:spPr bwMode="auto">
          <a:xfrm>
            <a:off x="-1" y="0"/>
            <a:ext cx="9144001" cy="6858000"/>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Centralize concerns implementation</a:t>
            </a:r>
          </a:p>
          <a:p>
            <a:r>
              <a:rPr lang="en-GB" dirty="0" smtClean="0"/>
              <a:t>Intercept method calls</a:t>
            </a:r>
          </a:p>
          <a:p>
            <a:r>
              <a:rPr lang="en-GB" dirty="0" smtClean="0"/>
              <a:t>Inject new behaviour</a:t>
            </a:r>
          </a:p>
          <a:p>
            <a:r>
              <a:rPr lang="en-GB" dirty="0" smtClean="0"/>
              <a:t>More reusable code</a:t>
            </a:r>
          </a:p>
          <a:p>
            <a:r>
              <a:rPr lang="en-GB" dirty="0" smtClean="0"/>
              <a:t>Cleaner code</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50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50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2738766" y="1683865"/>
            <a:ext cx="3369902" cy="4469800"/>
          </a:xfrm>
          <a:prstGeom prst="rect">
            <a:avLst/>
          </a:prstGeom>
          <a:noFill/>
          <a:ln w="9525">
            <a:noFill/>
            <a:miter lim="800000"/>
            <a:headEnd/>
            <a:tailEnd/>
          </a:ln>
        </p:spPr>
      </p:pic>
      <p:sp>
        <p:nvSpPr>
          <p:cNvPr id="7" name="TextBox 6"/>
          <p:cNvSpPr txBox="1"/>
          <p:nvPr/>
        </p:nvSpPr>
        <p:spPr>
          <a:xfrm>
            <a:off x="1560225" y="756029"/>
            <a:ext cx="5782963" cy="923330"/>
          </a:xfrm>
          <a:prstGeom prst="rect">
            <a:avLst/>
          </a:prstGeom>
          <a:noFill/>
        </p:spPr>
        <p:txBody>
          <a:bodyPr wrap="square" rtlCol="0">
            <a:spAutoFit/>
          </a:bodyPr>
          <a:lstStyle/>
          <a:p>
            <a:pPr algn="ctr"/>
            <a:r>
              <a:rPr lang="en-GB" sz="3600" dirty="0" smtClean="0"/>
              <a:t>What’s in it for </a:t>
            </a:r>
            <a:r>
              <a:rPr lang="en-GB" sz="5400" b="1" dirty="0" smtClean="0">
                <a:solidFill>
                  <a:srgbClr val="00B0F0"/>
                </a:solidFill>
              </a:rPr>
              <a:t>YOU</a:t>
            </a:r>
            <a:r>
              <a:rPr lang="en-GB" sz="3600" dirty="0" smtClean="0"/>
              <a:t>? </a:t>
            </a:r>
            <a:endParaRPr lang="en-GB" sz="3600" dirty="0"/>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par>
                          <p:cTn id="7" fill="hold">
                            <p:stCondLst>
                              <p:cond delay="0"/>
                            </p:stCondLst>
                            <p:childTnLst>
                              <p:par>
                                <p:cTn id="8" presetID="53" presetClass="entr" presetSubtype="0" fill="hold" nodeType="afterEffect">
                                  <p:stCondLst>
                                    <p:cond delay="500"/>
                                  </p:stCondLst>
                                  <p:childTnLst>
                                    <p:set>
                                      <p:cBhvr>
                                        <p:cTn id="9" dur="1" fill="hold">
                                          <p:stCondLst>
                                            <p:cond delay="0"/>
                                          </p:stCondLst>
                                        </p:cTn>
                                        <p:tgtEl>
                                          <p:spTgt spid="7">
                                            <p:txEl>
                                              <p:pRg st="0" end="0"/>
                                            </p:txEl>
                                          </p:spTgt>
                                        </p:tgtEl>
                                        <p:attrNameLst>
                                          <p:attrName>style.visibility</p:attrName>
                                        </p:attrNameLst>
                                      </p:cBhvr>
                                      <p:to>
                                        <p:strVal val="visible"/>
                                      </p:to>
                                    </p:set>
                                    <p:anim calcmode="lin" valueType="num">
                                      <p:cBhvr>
                                        <p:cTn id="10"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1"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1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Write less code</a:t>
            </a:r>
          </a:p>
          <a:p>
            <a:r>
              <a:rPr lang="en-GB" dirty="0" smtClean="0"/>
              <a:t>Read less code</a:t>
            </a:r>
          </a:p>
          <a:p>
            <a:r>
              <a:rPr lang="en-GB" dirty="0" smtClean="0"/>
              <a:t>More concise and easy to understand</a:t>
            </a:r>
          </a:p>
          <a:p>
            <a:r>
              <a:rPr lang="en-GB" dirty="0" smtClean="0"/>
              <a:t>More maintainable</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Fewer code =</a:t>
            </a:r>
          </a:p>
          <a:p>
            <a:r>
              <a:rPr lang="en-GB" dirty="0" smtClean="0"/>
              <a:t>Less boilerplate code</a:t>
            </a:r>
          </a:p>
          <a:p>
            <a:r>
              <a:rPr lang="en-GB" dirty="0" smtClean="0"/>
              <a:t>More interesting work</a:t>
            </a:r>
          </a:p>
          <a:p>
            <a:r>
              <a:rPr lang="en-GB" dirty="0" smtClean="0"/>
              <a:t>Increased attention</a:t>
            </a:r>
          </a:p>
          <a:p>
            <a:r>
              <a:rPr lang="en-GB" dirty="0" smtClean="0">
                <a:solidFill>
                  <a:srgbClr val="FFFF00"/>
                </a:solidFill>
              </a:rPr>
              <a:t>More PRODUCTIVITY</a:t>
            </a:r>
            <a:r>
              <a:rPr lang="en-GB" dirty="0" smtClean="0"/>
              <a:t>!</a:t>
            </a:r>
          </a:p>
        </p:txBody>
      </p:sp>
      <p:sp>
        <p:nvSpPr>
          <p:cNvPr id="4" name="TextBox 3"/>
          <p:cNvSpPr txBox="1"/>
          <p:nvPr/>
        </p:nvSpPr>
        <p:spPr>
          <a:xfrm>
            <a:off x="3813717" y="2051823"/>
            <a:ext cx="3557239" cy="646331"/>
          </a:xfrm>
          <a:prstGeom prst="rect">
            <a:avLst/>
          </a:prstGeom>
          <a:noFill/>
        </p:spPr>
        <p:txBody>
          <a:bodyPr wrap="square" rtlCol="0">
            <a:spAutoFit/>
          </a:bodyPr>
          <a:lstStyle/>
          <a:p>
            <a:r>
              <a:rPr lang="en-GB" sz="3600" dirty="0" smtClean="0">
                <a:solidFill>
                  <a:srgbClr val="00B050"/>
                </a:solidFill>
              </a:rPr>
              <a:t>FEWER DEFECTS</a:t>
            </a:r>
            <a:r>
              <a:rPr lang="en-GB" sz="3600" dirty="0" smtClean="0"/>
              <a:t>!</a:t>
            </a:r>
            <a:endParaRPr lang="en-GB"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type="lt">
                                    <p:tmAbs val="0"/>
                                  </p:iterate>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100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grpId="0" nodeType="afterEffect">
                                  <p:stCondLst>
                                    <p:cond delay="100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53"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p:cTn id="25"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6"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AOP</a:t>
            </a:r>
            <a:endParaRPr lang="en-GB" dirty="0"/>
          </a:p>
        </p:txBody>
      </p:sp>
      <p:sp>
        <p:nvSpPr>
          <p:cNvPr id="5" name="Text Placeholder 4"/>
          <p:cNvSpPr>
            <a:spLocks noGrp="1"/>
          </p:cNvSpPr>
          <p:nvPr>
            <p:ph type="body" idx="1"/>
          </p:nvPr>
        </p:nvSpPr>
        <p:spPr/>
        <p:txBody>
          <a:bodyPr/>
          <a:lstStyle/>
          <a:p>
            <a:r>
              <a:rPr lang="en-GB" dirty="0" smtClean="0"/>
              <a:t>Diving a little deeper…</a:t>
            </a:r>
            <a:endParaRPr lang="en-GB" dirty="0"/>
          </a:p>
        </p:txBody>
      </p:sp>
    </p:spTree>
  </p:cSld>
  <p:clrMapOvr>
    <a:masterClrMapping/>
  </p:clrMapOvr>
  <p:transition>
    <p:strips dir="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Join Point</a:t>
            </a:r>
          </a:p>
          <a:p>
            <a:pPr lvl="1"/>
            <a:r>
              <a:rPr lang="en-GB" dirty="0" smtClean="0"/>
              <a:t>Place where behaviour can be added</a:t>
            </a:r>
          </a:p>
          <a:p>
            <a:r>
              <a:rPr lang="en-GB" dirty="0" smtClean="0"/>
              <a:t>Advice</a:t>
            </a:r>
          </a:p>
          <a:p>
            <a:pPr lvl="1"/>
            <a:r>
              <a:rPr lang="en-GB" dirty="0" smtClean="0"/>
              <a:t>Code that can be injected at join points</a:t>
            </a:r>
          </a:p>
          <a:p>
            <a:r>
              <a:rPr lang="en-GB" dirty="0" smtClean="0"/>
              <a:t>Point cut</a:t>
            </a:r>
          </a:p>
          <a:p>
            <a:pPr lvl="1"/>
            <a:r>
              <a:rPr lang="en-GB" dirty="0" smtClean="0"/>
              <a:t>Join points where advice should be applied</a:t>
            </a:r>
          </a:p>
          <a:p>
            <a:r>
              <a:rPr lang="en-GB" dirty="0" smtClean="0"/>
              <a:t>Aspect</a:t>
            </a:r>
          </a:p>
          <a:p>
            <a:pPr lvl="1"/>
            <a:r>
              <a:rPr lang="en-GB" dirty="0" smtClean="0"/>
              <a:t>Container holding point cuts and advice</a:t>
            </a:r>
          </a:p>
          <a:p>
            <a:r>
              <a:rPr lang="en-GB" dirty="0" smtClean="0"/>
              <a:t>Weaving</a:t>
            </a:r>
          </a:p>
          <a:p>
            <a:pPr lvl="1"/>
            <a:r>
              <a:rPr lang="en-GB" dirty="0" smtClean="0"/>
              <a:t>Combines advices with point cuts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50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50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50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0" nodeType="afterEffect">
                                  <p:stCondLst>
                                    <p:cond delay="500"/>
                                  </p:stCondLst>
                                  <p:childTnLst>
                                    <p:set>
                                      <p:cBhvr>
                                        <p:cTn id="37"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5"/>
          <p:cNvSpPr>
            <a:spLocks noGrp="1"/>
          </p:cNvSpPr>
          <p:nvPr>
            <p:ph idx="1"/>
          </p:nvPr>
        </p:nvSpPr>
        <p:spPr>
          <a:xfrm>
            <a:off x="486139" y="706057"/>
            <a:ext cx="8393999" cy="5428526"/>
          </a:xfrm>
        </p:spPr>
        <p:txBody>
          <a:bodyPr anchor="t">
            <a:normAutofit fontScale="92500" lnSpcReduction="10000"/>
          </a:bodyPr>
          <a:lstStyle/>
          <a:p>
            <a:pPr>
              <a:buNone/>
            </a:pPr>
            <a:r>
              <a:rPr lang="en-GB" sz="3500" dirty="0" smtClean="0"/>
              <a:t>Developer @ GameSys</a:t>
            </a:r>
          </a:p>
          <a:p>
            <a:pPr>
              <a:buNone/>
            </a:pPr>
            <a:endParaRPr lang="en-GB" sz="2800" dirty="0" smtClean="0"/>
          </a:p>
          <a:p>
            <a:pPr>
              <a:buNone/>
            </a:pPr>
            <a:endParaRPr lang="en-GB" sz="2800" dirty="0" smtClean="0"/>
          </a:p>
          <a:p>
            <a:r>
              <a:rPr lang="en-GB" sz="2800" dirty="0" smtClean="0"/>
              <a:t>1 Million daily active users</a:t>
            </a:r>
          </a:p>
          <a:p>
            <a:pPr>
              <a:buNone/>
            </a:pPr>
            <a:endParaRPr lang="en-GB" sz="2800" dirty="0" smtClean="0"/>
          </a:p>
          <a:p>
            <a:r>
              <a:rPr lang="en-GB" sz="2800" dirty="0" smtClean="0"/>
              <a:t>250 Million requests/day</a:t>
            </a:r>
          </a:p>
          <a:p>
            <a:pPr>
              <a:buNone/>
            </a:pPr>
            <a:endParaRPr lang="en-GB" sz="2800" dirty="0" smtClean="0"/>
          </a:p>
          <a:p>
            <a:r>
              <a:rPr lang="en-GB" sz="2800" dirty="0" smtClean="0"/>
              <a:t>2 TB of analytics data/month</a:t>
            </a:r>
          </a:p>
          <a:p>
            <a:endParaRPr lang="en-GB" sz="2800" dirty="0" smtClean="0"/>
          </a:p>
          <a:p>
            <a:r>
              <a:rPr lang="en-GB" sz="2800" dirty="0" smtClean="0"/>
              <a:t>100% Cloud hosted (AWS + Google)</a:t>
            </a:r>
          </a:p>
          <a:p>
            <a:endParaRPr lang="en-GB" sz="2800" dirty="0" smtClean="0"/>
          </a:p>
          <a:p>
            <a:r>
              <a:rPr lang="en-GB" sz="2800" dirty="0" smtClean="0"/>
              <a:t>NoSQL Databases</a:t>
            </a:r>
          </a:p>
        </p:txBody>
      </p:sp>
      <p:pic>
        <p:nvPicPr>
          <p:cNvPr id="17" name="Picture 2" descr="https://lh6.googleusercontent.com/SPXcb-g7HwOFNUiWsG82cntWFyEbreJFNtCus3p1QngCrsuSSOuq8FMvG37lRjgloicGmAuoH9XUk2m6J_QiB3NsZwC562cC-VQNwUWHai4-lDI2dwMme3sQIBc"/>
          <p:cNvPicPr>
            <a:picLocks noChangeAspect="1" noChangeArrowheads="1"/>
          </p:cNvPicPr>
          <p:nvPr/>
        </p:nvPicPr>
        <p:blipFill>
          <a:blip r:embed="rId2" cstate="print"/>
          <a:srcRect/>
          <a:stretch>
            <a:fillRect/>
          </a:stretch>
        </p:blipFill>
        <p:spPr bwMode="auto">
          <a:xfrm>
            <a:off x="5128295" y="484717"/>
            <a:ext cx="4015705" cy="2264958"/>
          </a:xfrm>
          <a:prstGeom prst="rect">
            <a:avLst/>
          </a:prstGeom>
          <a:noFill/>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AOP is complementary to OOP</a:t>
            </a:r>
          </a:p>
          <a:p>
            <a:r>
              <a:rPr lang="en-GB" dirty="0" smtClean="0"/>
              <a:t>AOP targets a specific problem</a:t>
            </a:r>
          </a:p>
          <a:p>
            <a:r>
              <a:rPr lang="en-GB" dirty="0" smtClean="0"/>
              <a:t>Code modularization</a:t>
            </a:r>
          </a:p>
          <a:p>
            <a:pPr lvl="1"/>
            <a:r>
              <a:rPr lang="en-GB" dirty="0" smtClean="0"/>
              <a:t>OOP – Real world objects</a:t>
            </a:r>
          </a:p>
          <a:p>
            <a:pPr lvl="1"/>
            <a:r>
              <a:rPr lang="en-GB" dirty="0" smtClean="0"/>
              <a:t>AOP – Functionalities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Help you </a:t>
            </a:r>
            <a:r>
              <a:rPr lang="en-GB" dirty="0" err="1" smtClean="0"/>
              <a:t>S.O.L.I.Dify</a:t>
            </a:r>
            <a:r>
              <a:rPr lang="en-GB" dirty="0" smtClean="0"/>
              <a:t> your code</a:t>
            </a:r>
          </a:p>
          <a:p>
            <a:pPr lvl="1"/>
            <a:r>
              <a:rPr lang="en-GB" dirty="0" smtClean="0"/>
              <a:t>Single responsibility</a:t>
            </a:r>
          </a:p>
          <a:p>
            <a:pPr lvl="1"/>
            <a:r>
              <a:rPr lang="en-GB" dirty="0" smtClean="0"/>
              <a:t>Open/close</a:t>
            </a:r>
          </a:p>
          <a:p>
            <a:r>
              <a:rPr lang="en-GB" dirty="0" smtClean="0"/>
              <a:t>Don’t Repeat Yourself</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smtClean="0"/>
              <a:t>You can do AOP via:</a:t>
            </a:r>
          </a:p>
          <a:p>
            <a:pPr lvl="1"/>
            <a:r>
              <a:rPr lang="en-GB" dirty="0" smtClean="0"/>
              <a:t>Dynamic Proxies</a:t>
            </a:r>
          </a:p>
          <a:p>
            <a:pPr lvl="1"/>
            <a:r>
              <a:rPr lang="en-GB" dirty="0" smtClean="0"/>
              <a:t>Functional Programming</a:t>
            </a:r>
          </a:p>
          <a:p>
            <a:pPr lvl="1"/>
            <a:r>
              <a:rPr lang="en-GB" dirty="0" smtClean="0"/>
              <a:t>Code Generation</a:t>
            </a:r>
          </a:p>
          <a:p>
            <a:pPr lvl="1"/>
            <a:r>
              <a:rPr lang="en-GB" dirty="0" smtClean="0"/>
              <a:t>Dynamic Languages</a:t>
            </a:r>
          </a:p>
          <a:p>
            <a:pPr lvl="1"/>
            <a:r>
              <a:rPr lang="en-GB" dirty="0" smtClean="0"/>
              <a:t>Static Weaving</a:t>
            </a:r>
            <a:endParaRPr lang="en-GB"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Dynamic Proxies</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err="1" smtClean="0"/>
              <a:t>IoC</a:t>
            </a:r>
            <a:r>
              <a:rPr lang="en-GB" dirty="0" smtClean="0"/>
              <a:t> </a:t>
            </a:r>
            <a:r>
              <a:rPr lang="en-GB" dirty="0" err="1" smtClean="0"/>
              <a:t>framesworks</a:t>
            </a:r>
            <a:r>
              <a:rPr lang="en-GB" dirty="0" smtClean="0"/>
              <a:t> (Castle, </a:t>
            </a:r>
            <a:r>
              <a:rPr lang="en-GB" dirty="0" err="1" smtClean="0"/>
              <a:t>Spring.Net</a:t>
            </a:r>
            <a:r>
              <a:rPr lang="en-GB" dirty="0" smtClean="0"/>
              <a:t>)</a:t>
            </a:r>
          </a:p>
          <a:p>
            <a:r>
              <a:rPr lang="en-GB" dirty="0" smtClean="0"/>
              <a:t>Dynamic interceptors</a:t>
            </a:r>
            <a:endParaRPr lang="en-GB"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GB" dirty="0" smtClean="0"/>
              <a:t>Dynamic Proxies</a:t>
            </a:r>
            <a:endParaRPr lang="en-GB" dirty="0"/>
          </a:p>
        </p:txBody>
      </p:sp>
    </p:spTree>
  </p:cSld>
  <p:clrMapOvr>
    <a:masterClrMapping/>
  </p:clrMapOvr>
  <p:transition>
    <p:dissolv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50" name="Picture 2"/>
          <p:cNvPicPr>
            <a:picLocks noChangeAspect="1" noChangeArrowheads="1"/>
          </p:cNvPicPr>
          <p:nvPr/>
        </p:nvPicPr>
        <p:blipFill>
          <a:blip r:embed="rId3" cstate="print"/>
          <a:srcRect t="332" r="32299"/>
          <a:stretch>
            <a:fillRect/>
          </a:stretch>
        </p:blipFill>
        <p:spPr bwMode="auto">
          <a:xfrm>
            <a:off x="0" y="1043608"/>
            <a:ext cx="9144000" cy="4974535"/>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Can use existing DI framework</a:t>
            </a:r>
          </a:p>
          <a:p>
            <a:pPr lvl="1"/>
            <a:r>
              <a:rPr lang="en-GB" dirty="0" smtClean="0"/>
              <a:t>Some frameworks provides built-in aspects</a:t>
            </a:r>
          </a:p>
          <a:p>
            <a:pPr lvl="1"/>
            <a:r>
              <a:rPr lang="en-GB" dirty="0" smtClean="0"/>
              <a:t>Aspects can be configured after build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Significant change to base code required to adapt</a:t>
            </a:r>
          </a:p>
          <a:p>
            <a:pPr lvl="1"/>
            <a:r>
              <a:rPr lang="en-GB" dirty="0" smtClean="0"/>
              <a:t>Limited AOP features</a:t>
            </a:r>
          </a:p>
          <a:p>
            <a:pPr lvl="1"/>
            <a:r>
              <a:rPr lang="en-GB" dirty="0" smtClean="0"/>
              <a:t>Do not work on static, non-public methods</a:t>
            </a:r>
          </a:p>
          <a:p>
            <a:pPr lvl="1"/>
            <a:r>
              <a:rPr lang="en-GB" dirty="0" smtClean="0"/>
              <a:t>Do not work on fields, properties, or events</a:t>
            </a:r>
          </a:p>
          <a:p>
            <a:pPr lvl="1"/>
            <a:r>
              <a:rPr lang="en-GB" dirty="0" smtClean="0"/>
              <a:t>Higher run-time overhead</a:t>
            </a:r>
          </a:p>
          <a:p>
            <a:pPr lvl="1"/>
            <a:r>
              <a:rPr lang="en-GB" dirty="0" smtClean="0"/>
              <a:t>No build-time verification</a:t>
            </a:r>
          </a:p>
          <a:p>
            <a:pPr lvl="1"/>
            <a:r>
              <a:rPr lang="en-GB" dirty="0" smtClean="0"/>
              <a:t>Objects must be instantiated using the container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l="7332" r="20920"/>
          <a:stretch>
            <a:fillRect/>
          </a:stretch>
        </p:blipFill>
        <p:spPr bwMode="auto">
          <a:xfrm>
            <a:off x="0" y="0"/>
            <a:ext cx="9144000" cy="6858000"/>
          </a:xfrm>
          <a:prstGeom prst="rect">
            <a:avLst/>
          </a:prstGeom>
          <a:noFill/>
          <a:ln w="9525">
            <a:noFill/>
            <a:miter lim="800000"/>
            <a:headEnd/>
            <a:tailEnd/>
          </a:ln>
        </p:spPr>
      </p:pic>
      <p:sp>
        <p:nvSpPr>
          <p:cNvPr id="5" name="Rounded Rectangular Callout 4"/>
          <p:cNvSpPr/>
          <p:nvPr/>
        </p:nvSpPr>
        <p:spPr>
          <a:xfrm>
            <a:off x="1914041" y="1379349"/>
            <a:ext cx="3069942" cy="941820"/>
          </a:xfrm>
          <a:prstGeom prst="wedgeRoundRectCallout">
            <a:avLst>
              <a:gd name="adj1" fmla="val 38471"/>
              <a:gd name="adj2" fmla="val 67974"/>
              <a:gd name="adj3" fmla="val 16667"/>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solidFill>
                  <a:srgbClr val="2C2C2C"/>
                </a:solidFill>
              </a:rPr>
              <a:t>Class, is </a:t>
            </a:r>
            <a:r>
              <a:rPr lang="en-GB" sz="2000" b="1" dirty="0" smtClean="0">
                <a:solidFill>
                  <a:srgbClr val="2C2C2C"/>
                </a:solidFill>
              </a:rPr>
              <a:t>AOP</a:t>
            </a:r>
            <a:r>
              <a:rPr lang="en-GB" sz="2000" dirty="0" smtClean="0">
                <a:solidFill>
                  <a:srgbClr val="2C2C2C"/>
                </a:solidFill>
              </a:rPr>
              <a:t> the same as </a:t>
            </a:r>
            <a:r>
              <a:rPr lang="en-GB" sz="2000" b="1" dirty="0" smtClean="0">
                <a:solidFill>
                  <a:srgbClr val="2C2C2C"/>
                </a:solidFill>
              </a:rPr>
              <a:t>D</a:t>
            </a:r>
            <a:r>
              <a:rPr lang="en-GB" sz="2000" dirty="0" smtClean="0">
                <a:solidFill>
                  <a:srgbClr val="2C2C2C"/>
                </a:solidFill>
              </a:rPr>
              <a:t>ependency </a:t>
            </a:r>
            <a:r>
              <a:rPr lang="en-GB" sz="2000" b="1" dirty="0" smtClean="0">
                <a:solidFill>
                  <a:srgbClr val="2C2C2C"/>
                </a:solidFill>
              </a:rPr>
              <a:t>I</a:t>
            </a:r>
            <a:r>
              <a:rPr lang="en-GB" sz="2000" dirty="0" smtClean="0">
                <a:solidFill>
                  <a:srgbClr val="2C2C2C"/>
                </a:solidFill>
              </a:rPr>
              <a:t>njection?</a:t>
            </a:r>
            <a:endParaRPr lang="en-GB" sz="2000" dirty="0">
              <a:solidFill>
                <a:srgbClr val="2C2C2C"/>
              </a:solidFill>
            </a:endParaRPr>
          </a:p>
        </p:txBody>
      </p:sp>
      <p:sp>
        <p:nvSpPr>
          <p:cNvPr id="9" name="Rounded Rectangle 8"/>
          <p:cNvSpPr/>
          <p:nvPr/>
        </p:nvSpPr>
        <p:spPr>
          <a:xfrm>
            <a:off x="5024175" y="180871"/>
            <a:ext cx="3044651" cy="1446962"/>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smtClean="0">
                <a:solidFill>
                  <a:srgbClr val="FF0000"/>
                </a:solidFill>
              </a:rPr>
              <a:t>NOOOO</a:t>
            </a:r>
            <a:r>
              <a:rPr lang="en-GB" sz="3200" b="1" dirty="0" smtClean="0">
                <a:solidFill>
                  <a:srgbClr val="2C2C2C"/>
                </a:solidFill>
              </a:rPr>
              <a:t> Sir!!</a:t>
            </a:r>
            <a:endParaRPr lang="en-GB" sz="3200" b="1" dirty="0">
              <a:solidFill>
                <a:srgbClr val="2C2C2C"/>
              </a:solidFill>
            </a:endParaRPr>
          </a:p>
        </p:txBody>
      </p:sp>
      <p:sp>
        <p:nvSpPr>
          <p:cNvPr id="10" name="Freeform 9"/>
          <p:cNvSpPr/>
          <p:nvPr/>
        </p:nvSpPr>
        <p:spPr>
          <a:xfrm>
            <a:off x="5924550" y="1619250"/>
            <a:ext cx="257175" cy="1244530"/>
          </a:xfrm>
          <a:custGeom>
            <a:avLst/>
            <a:gdLst>
              <a:gd name="connsiteX0" fmla="*/ 100483 w 432079"/>
              <a:gd name="connsiteY0" fmla="*/ 0 h 1306285"/>
              <a:gd name="connsiteX1" fmla="*/ 0 w 432079"/>
              <a:gd name="connsiteY1" fmla="*/ 1306285 h 1306285"/>
              <a:gd name="connsiteX2" fmla="*/ 432079 w 432079"/>
              <a:gd name="connsiteY2" fmla="*/ 0 h 1306285"/>
            </a:gdLst>
            <a:ahLst/>
            <a:cxnLst>
              <a:cxn ang="0">
                <a:pos x="connsiteX0" y="connsiteY0"/>
              </a:cxn>
              <a:cxn ang="0">
                <a:pos x="connsiteX1" y="connsiteY1"/>
              </a:cxn>
              <a:cxn ang="0">
                <a:pos x="connsiteX2" y="connsiteY2"/>
              </a:cxn>
            </a:cxnLst>
            <a:rect l="l" t="t" r="r" b="b"/>
            <a:pathLst>
              <a:path w="432079" h="1306285">
                <a:moveTo>
                  <a:pt x="100483" y="0"/>
                </a:moveTo>
                <a:lnTo>
                  <a:pt x="0" y="1306285"/>
                </a:lnTo>
                <a:lnTo>
                  <a:pt x="432079"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1" name="Freeform 10"/>
          <p:cNvSpPr/>
          <p:nvPr/>
        </p:nvSpPr>
        <p:spPr>
          <a:xfrm>
            <a:off x="6205538" y="1619249"/>
            <a:ext cx="180975" cy="1700213"/>
          </a:xfrm>
          <a:custGeom>
            <a:avLst/>
            <a:gdLst>
              <a:gd name="connsiteX0" fmla="*/ 23812 w 180975"/>
              <a:gd name="connsiteY0" fmla="*/ 0 h 1695450"/>
              <a:gd name="connsiteX1" fmla="*/ 0 w 180975"/>
              <a:gd name="connsiteY1" fmla="*/ 1695450 h 1695450"/>
              <a:gd name="connsiteX2" fmla="*/ 180975 w 180975"/>
              <a:gd name="connsiteY2" fmla="*/ 0 h 1695450"/>
            </a:gdLst>
            <a:ahLst/>
            <a:cxnLst>
              <a:cxn ang="0">
                <a:pos x="connsiteX0" y="connsiteY0"/>
              </a:cxn>
              <a:cxn ang="0">
                <a:pos x="connsiteX1" y="connsiteY1"/>
              </a:cxn>
              <a:cxn ang="0">
                <a:pos x="connsiteX2" y="connsiteY2"/>
              </a:cxn>
            </a:cxnLst>
            <a:rect l="l" t="t" r="r" b="b"/>
            <a:pathLst>
              <a:path w="180975" h="1695450">
                <a:moveTo>
                  <a:pt x="23812" y="0"/>
                </a:moveTo>
                <a:lnTo>
                  <a:pt x="0" y="1695450"/>
                </a:lnTo>
                <a:lnTo>
                  <a:pt x="180975"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2" name="Freeform 11"/>
          <p:cNvSpPr/>
          <p:nvPr/>
        </p:nvSpPr>
        <p:spPr>
          <a:xfrm>
            <a:off x="7298532" y="1609119"/>
            <a:ext cx="207169" cy="697707"/>
          </a:xfrm>
          <a:custGeom>
            <a:avLst/>
            <a:gdLst>
              <a:gd name="connsiteX0" fmla="*/ 133350 w 209550"/>
              <a:gd name="connsiteY0" fmla="*/ 0 h 709612"/>
              <a:gd name="connsiteX1" fmla="*/ 209550 w 209550"/>
              <a:gd name="connsiteY1" fmla="*/ 709612 h 709612"/>
              <a:gd name="connsiteX2" fmla="*/ 0 w 209550"/>
              <a:gd name="connsiteY2" fmla="*/ 4762 h 709612"/>
              <a:gd name="connsiteX0" fmla="*/ 133350 w 209550"/>
              <a:gd name="connsiteY0" fmla="*/ 0 h 709612"/>
              <a:gd name="connsiteX1" fmla="*/ 209550 w 209550"/>
              <a:gd name="connsiteY1" fmla="*/ 709612 h 709612"/>
              <a:gd name="connsiteX2" fmla="*/ 0 w 209550"/>
              <a:gd name="connsiteY2" fmla="*/ 19049 h 709612"/>
              <a:gd name="connsiteX0" fmla="*/ 130969 w 207169"/>
              <a:gd name="connsiteY0" fmla="*/ 0 h 709612"/>
              <a:gd name="connsiteX1" fmla="*/ 207169 w 207169"/>
              <a:gd name="connsiteY1" fmla="*/ 709612 h 709612"/>
              <a:gd name="connsiteX2" fmla="*/ 0 w 207169"/>
              <a:gd name="connsiteY2" fmla="*/ 11905 h 709612"/>
              <a:gd name="connsiteX0" fmla="*/ 147638 w 207169"/>
              <a:gd name="connsiteY0" fmla="*/ 2382 h 697707"/>
              <a:gd name="connsiteX1" fmla="*/ 207169 w 207169"/>
              <a:gd name="connsiteY1" fmla="*/ 697707 h 697707"/>
              <a:gd name="connsiteX2" fmla="*/ 0 w 207169"/>
              <a:gd name="connsiteY2" fmla="*/ 0 h 697707"/>
            </a:gdLst>
            <a:ahLst/>
            <a:cxnLst>
              <a:cxn ang="0">
                <a:pos x="connsiteX0" y="connsiteY0"/>
              </a:cxn>
              <a:cxn ang="0">
                <a:pos x="connsiteX1" y="connsiteY1"/>
              </a:cxn>
              <a:cxn ang="0">
                <a:pos x="connsiteX2" y="connsiteY2"/>
              </a:cxn>
            </a:cxnLst>
            <a:rect l="l" t="t" r="r" b="b"/>
            <a:pathLst>
              <a:path w="207169" h="697707">
                <a:moveTo>
                  <a:pt x="147638" y="2382"/>
                </a:moveTo>
                <a:lnTo>
                  <a:pt x="207169" y="697707"/>
                </a:lnTo>
                <a:lnTo>
                  <a:pt x="0" y="0"/>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3" name="Freeform 12"/>
          <p:cNvSpPr/>
          <p:nvPr/>
        </p:nvSpPr>
        <p:spPr>
          <a:xfrm>
            <a:off x="7672388" y="1609121"/>
            <a:ext cx="440531" cy="652462"/>
          </a:xfrm>
          <a:custGeom>
            <a:avLst/>
            <a:gdLst>
              <a:gd name="connsiteX0" fmla="*/ 0 w 440531"/>
              <a:gd name="connsiteY0" fmla="*/ 0 h 652462"/>
              <a:gd name="connsiteX1" fmla="*/ 0 w 440531"/>
              <a:gd name="connsiteY1" fmla="*/ 0 h 652462"/>
              <a:gd name="connsiteX2" fmla="*/ 440531 w 440531"/>
              <a:gd name="connsiteY2" fmla="*/ 652462 h 652462"/>
              <a:gd name="connsiteX3" fmla="*/ 173831 w 440531"/>
              <a:gd name="connsiteY3" fmla="*/ 2381 h 652462"/>
            </a:gdLst>
            <a:ahLst/>
            <a:cxnLst>
              <a:cxn ang="0">
                <a:pos x="connsiteX0" y="connsiteY0"/>
              </a:cxn>
              <a:cxn ang="0">
                <a:pos x="connsiteX1" y="connsiteY1"/>
              </a:cxn>
              <a:cxn ang="0">
                <a:pos x="connsiteX2" y="connsiteY2"/>
              </a:cxn>
              <a:cxn ang="0">
                <a:pos x="connsiteX3" y="connsiteY3"/>
              </a:cxn>
            </a:cxnLst>
            <a:rect l="l" t="t" r="r" b="b"/>
            <a:pathLst>
              <a:path w="440531" h="652462">
                <a:moveTo>
                  <a:pt x="0" y="0"/>
                </a:moveTo>
                <a:lnTo>
                  <a:pt x="0" y="0"/>
                </a:lnTo>
                <a:lnTo>
                  <a:pt x="440531" y="652462"/>
                </a:lnTo>
                <a:lnTo>
                  <a:pt x="173831" y="2381"/>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4" name="Freeform 13"/>
          <p:cNvSpPr/>
          <p:nvPr/>
        </p:nvSpPr>
        <p:spPr>
          <a:xfrm>
            <a:off x="6443663" y="1609121"/>
            <a:ext cx="145256" cy="1373981"/>
          </a:xfrm>
          <a:custGeom>
            <a:avLst/>
            <a:gdLst>
              <a:gd name="connsiteX0" fmla="*/ 0 w 145256"/>
              <a:gd name="connsiteY0" fmla="*/ 0 h 1373981"/>
              <a:gd name="connsiteX1" fmla="*/ 104775 w 145256"/>
              <a:gd name="connsiteY1" fmla="*/ 1373981 h 1373981"/>
              <a:gd name="connsiteX2" fmla="*/ 145256 w 145256"/>
              <a:gd name="connsiteY2" fmla="*/ 2381 h 1373981"/>
            </a:gdLst>
            <a:ahLst/>
            <a:cxnLst>
              <a:cxn ang="0">
                <a:pos x="connsiteX0" y="connsiteY0"/>
              </a:cxn>
              <a:cxn ang="0">
                <a:pos x="connsiteX1" y="connsiteY1"/>
              </a:cxn>
              <a:cxn ang="0">
                <a:pos x="connsiteX2" y="connsiteY2"/>
              </a:cxn>
            </a:cxnLst>
            <a:rect l="l" t="t" r="r" b="b"/>
            <a:pathLst>
              <a:path w="145256" h="1373981">
                <a:moveTo>
                  <a:pt x="0" y="0"/>
                </a:moveTo>
                <a:lnTo>
                  <a:pt x="104775" y="1373981"/>
                </a:lnTo>
                <a:lnTo>
                  <a:pt x="145256" y="2381"/>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5" name="Freeform 14"/>
          <p:cNvSpPr/>
          <p:nvPr/>
        </p:nvSpPr>
        <p:spPr>
          <a:xfrm>
            <a:off x="6950075" y="1608326"/>
            <a:ext cx="355600" cy="1755775"/>
          </a:xfrm>
          <a:custGeom>
            <a:avLst/>
            <a:gdLst>
              <a:gd name="connsiteX0" fmla="*/ 0 w 355600"/>
              <a:gd name="connsiteY0" fmla="*/ 0 h 1755775"/>
              <a:gd name="connsiteX1" fmla="*/ 355600 w 355600"/>
              <a:gd name="connsiteY1" fmla="*/ 1755775 h 1755775"/>
              <a:gd name="connsiteX2" fmla="*/ 158750 w 355600"/>
              <a:gd name="connsiteY2" fmla="*/ 3175 h 1755775"/>
            </a:gdLst>
            <a:ahLst/>
            <a:cxnLst>
              <a:cxn ang="0">
                <a:pos x="connsiteX0" y="connsiteY0"/>
              </a:cxn>
              <a:cxn ang="0">
                <a:pos x="connsiteX1" y="connsiteY1"/>
              </a:cxn>
              <a:cxn ang="0">
                <a:pos x="connsiteX2" y="connsiteY2"/>
              </a:cxn>
            </a:cxnLst>
            <a:rect l="l" t="t" r="r" b="b"/>
            <a:pathLst>
              <a:path w="355600" h="1755775">
                <a:moveTo>
                  <a:pt x="0" y="0"/>
                </a:moveTo>
                <a:lnTo>
                  <a:pt x="355600" y="1755775"/>
                </a:lnTo>
                <a:lnTo>
                  <a:pt x="158750" y="3175"/>
                </a:lnTo>
              </a:path>
            </a:pathLst>
          </a:custGeom>
          <a:solidFill>
            <a:schemeClr val="tx1"/>
          </a:solidFill>
          <a:ln w="190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cSld>
  <p:clrMapOvr>
    <a:masterClrMapping/>
  </p:clrMapOvr>
  <p:transition>
    <p:wedg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r>
              <a:rPr lang="en-GB" dirty="0" smtClean="0"/>
              <a:t>Overview</a:t>
            </a:r>
          </a:p>
          <a:p>
            <a:pPr lvl="1"/>
            <a:r>
              <a:rPr lang="en-GB" dirty="0" smtClean="0"/>
              <a:t>Cross-Cutting Concerns</a:t>
            </a:r>
          </a:p>
          <a:p>
            <a:pPr lvl="1"/>
            <a:r>
              <a:rPr lang="en-GB" dirty="0" smtClean="0"/>
              <a:t>AOP</a:t>
            </a:r>
          </a:p>
          <a:p>
            <a:pPr lvl="1"/>
            <a:r>
              <a:rPr lang="en-GB" dirty="0" smtClean="0"/>
              <a:t>What’s in it for you</a:t>
            </a:r>
          </a:p>
          <a:p>
            <a:r>
              <a:rPr lang="en-GB" dirty="0" smtClean="0"/>
              <a:t>AOP</a:t>
            </a:r>
          </a:p>
          <a:p>
            <a:pPr lvl="1"/>
            <a:r>
              <a:rPr lang="en-GB" dirty="0" smtClean="0"/>
              <a:t>Terminologies</a:t>
            </a:r>
          </a:p>
          <a:p>
            <a:pPr lvl="1"/>
            <a:r>
              <a:rPr lang="en-GB" dirty="0" smtClean="0"/>
              <a:t>AOP and OOP</a:t>
            </a:r>
          </a:p>
          <a:p>
            <a:pPr lvl="1"/>
            <a:r>
              <a:rPr lang="en-GB" dirty="0" smtClean="0"/>
              <a:t>Solutions</a:t>
            </a:r>
          </a:p>
          <a:p>
            <a:r>
              <a:rPr lang="en-GB" dirty="0" smtClean="0"/>
              <a:t>Q&amp;A</a:t>
            </a:r>
          </a:p>
        </p:txBody>
      </p:sp>
    </p:spTree>
  </p:cSld>
  <p:clrMapOvr>
    <a:masterClrMapping/>
  </p:clrMapOvr>
  <p:transition>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Functional Programming</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GB" dirty="0" smtClean="0"/>
              <a:t>Functional Programming</a:t>
            </a:r>
            <a:endParaRPr lang="en-GB" dirty="0"/>
          </a:p>
        </p:txBody>
      </p:sp>
    </p:spTree>
  </p:cSld>
  <p:clrMapOvr>
    <a:masterClrMapping/>
  </p:clrMapOvr>
  <p:transition>
    <p:dissolv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7" name="Picture 3"/>
          <p:cNvPicPr>
            <a:picLocks noChangeAspect="1" noChangeArrowheads="1"/>
          </p:cNvPicPr>
          <p:nvPr/>
        </p:nvPicPr>
        <p:blipFill>
          <a:blip r:embed="rId3" cstate="print"/>
          <a:srcRect/>
          <a:stretch>
            <a:fillRect/>
          </a:stretch>
        </p:blipFill>
        <p:spPr bwMode="auto">
          <a:xfrm>
            <a:off x="304377" y="776812"/>
            <a:ext cx="8520028" cy="5413446"/>
          </a:xfrm>
          <a:prstGeom prst="rect">
            <a:avLst/>
          </a:prstGeom>
          <a:noFill/>
          <a:ln w="9525">
            <a:noFill/>
            <a:miter lim="800000"/>
            <a:headEnd/>
            <a:tailEnd/>
          </a:ln>
        </p:spPr>
      </p:pic>
    </p:spTree>
  </p:cSld>
  <p:clrMapOvr>
    <a:masterClrMapping/>
  </p:clrMapOvr>
  <p:transition>
    <p:dissolv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No external dependencies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Requires modification to every function</a:t>
            </a:r>
          </a:p>
          <a:p>
            <a:pPr lvl="1"/>
            <a:r>
              <a:rPr lang="en-GB" dirty="0" smtClean="0"/>
              <a:t>No support for matching rules</a:t>
            </a:r>
          </a:p>
          <a:p>
            <a:pPr lvl="1"/>
            <a:r>
              <a:rPr lang="en-GB" dirty="0" smtClean="0"/>
              <a:t>Manual aspect composition</a:t>
            </a:r>
          </a:p>
          <a:p>
            <a:pPr lvl="1"/>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Code Generation</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GB" dirty="0" smtClean="0"/>
              <a:t>T4, </a:t>
            </a:r>
            <a:r>
              <a:rPr lang="en-GB" dirty="0" err="1" smtClean="0"/>
              <a:t>CodeSmith</a:t>
            </a:r>
            <a:r>
              <a:rPr lang="en-GB" dirty="0" smtClean="0"/>
              <a:t> Tools</a:t>
            </a:r>
            <a:endParaRPr lang="en-GB"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Easy to generate complex source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Input is usually XML</a:t>
            </a:r>
          </a:p>
          <a:p>
            <a:pPr lvl="1"/>
            <a:r>
              <a:rPr lang="en-GB" dirty="0" smtClean="0"/>
              <a:t>Cannot inject new behaviour to existing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Dynamic Languages</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Cross-Cutting Concerns</a:t>
            </a:r>
            <a:endParaRPr lang="en-GB" dirty="0"/>
          </a:p>
        </p:txBody>
      </p:sp>
      <p:sp>
        <p:nvSpPr>
          <p:cNvPr id="5" name="Text Placeholder 4"/>
          <p:cNvSpPr>
            <a:spLocks noGrp="1"/>
          </p:cNvSpPr>
          <p:nvPr>
            <p:ph type="body" idx="1"/>
          </p:nvPr>
        </p:nvSpPr>
        <p:spPr/>
        <p:txBody>
          <a:bodyPr/>
          <a:lstStyle/>
          <a:p>
            <a:r>
              <a:rPr lang="en-GB" dirty="0" smtClean="0"/>
              <a:t>The PROBLEM…</a:t>
            </a:r>
            <a:endParaRPr lang="en-GB" dirty="0"/>
          </a:p>
        </p:txBody>
      </p:sp>
    </p:spTree>
  </p:cSld>
  <p:clrMapOvr>
    <a:masterClrMapping/>
  </p:clrMapOvr>
  <p:transition>
    <p:comb dir="vert"/>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GB" dirty="0" smtClean="0"/>
              <a:t>Dynamic Languages</a:t>
            </a:r>
            <a:endParaRPr lang="en-GB" dirty="0"/>
          </a:p>
        </p:txBody>
      </p:sp>
    </p:spTree>
  </p:cSld>
  <p:clrMapOvr>
    <a:masterClrMapping/>
  </p:clrMapOvr>
  <p:transition>
    <p:dissolv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Advantages</a:t>
            </a:r>
          </a:p>
          <a:p>
            <a:pPr lvl="1"/>
            <a:r>
              <a:rPr lang="en-GB" dirty="0" smtClean="0"/>
              <a:t>Meta-programming is easy</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Switching to a dynamic language can be scary</a:t>
            </a:r>
          </a:p>
          <a:p>
            <a:pPr lvl="1"/>
            <a:r>
              <a:rPr lang="en-GB" dirty="0" smtClean="0"/>
              <a:t>No (limited) Visual Studio tooling</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Static Weaving</a:t>
            </a:r>
            <a:endParaRPr lang="en-GB" dirty="0"/>
          </a:p>
        </p:txBody>
      </p:sp>
      <p:sp>
        <p:nvSpPr>
          <p:cNvPr id="4" name="Text Placeholder 3"/>
          <p:cNvSpPr>
            <a:spLocks noGrp="1"/>
          </p:cNvSpPr>
          <p:nvPr>
            <p:ph type="body" idx="1"/>
          </p:nvPr>
        </p:nvSpPr>
        <p:spPr/>
        <p:txBody>
          <a:bodyPr/>
          <a:lstStyle/>
          <a:p>
            <a:r>
              <a:rPr lang="en-GB" dirty="0" smtClean="0"/>
              <a:t>AOP via…</a:t>
            </a:r>
            <a:endParaRPr lang="en-GB" dirty="0"/>
          </a:p>
        </p:txBody>
      </p:sp>
    </p:spTree>
  </p:cSld>
  <p:clrMapOvr>
    <a:masterClrMapping/>
  </p:clrMapOvr>
  <p:transition>
    <p:strips dir="ru"/>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GB" dirty="0" smtClean="0"/>
              <a:t>PostSharp, </a:t>
            </a:r>
            <a:r>
              <a:rPr lang="en-GB" dirty="0" err="1" smtClean="0"/>
              <a:t>AspectJ</a:t>
            </a:r>
            <a:endParaRPr lang="en-GB" dirty="0" smtClean="0"/>
          </a:p>
          <a:p>
            <a:r>
              <a:rPr lang="en-GB" dirty="0" smtClean="0"/>
              <a:t>Uses low-level MSIL transformation</a:t>
            </a:r>
          </a:p>
          <a:p>
            <a:r>
              <a:rPr lang="en-GB" dirty="0" smtClean="0"/>
              <a:t>Compile time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1895159" y="3018516"/>
            <a:ext cx="2047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p:cNvSpPr/>
          <p:nvPr/>
        </p:nvSpPr>
        <p:spPr>
          <a:xfrm>
            <a:off x="2185672" y="3018516"/>
            <a:ext cx="204788"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2476185" y="3018516"/>
            <a:ext cx="204788"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p:cNvSpPr/>
          <p:nvPr/>
        </p:nvSpPr>
        <p:spPr>
          <a:xfrm>
            <a:off x="3783754" y="3018516"/>
            <a:ext cx="2943617" cy="486000"/>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0" name="Group 39"/>
          <p:cNvGrpSpPr/>
          <p:nvPr/>
        </p:nvGrpSpPr>
        <p:grpSpPr>
          <a:xfrm>
            <a:off x="1334511" y="5024579"/>
            <a:ext cx="5159828" cy="486817"/>
            <a:chOff x="992778" y="1685108"/>
            <a:chExt cx="5159828" cy="486817"/>
          </a:xfrm>
        </p:grpSpPr>
        <p:sp>
          <p:nvSpPr>
            <p:cNvPr id="41" name="Rectangle 40"/>
            <p:cNvSpPr/>
            <p:nvPr/>
          </p:nvSpPr>
          <p:spPr>
            <a:xfrm>
              <a:off x="992778" y="1685108"/>
              <a:ext cx="5159828" cy="486000"/>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1571625" y="1685925"/>
              <a:ext cx="2047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1223963" y="1685925"/>
              <a:ext cx="95250"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2138363" y="1685925"/>
              <a:ext cx="90486"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p:cNvSpPr/>
            <p:nvPr/>
          </p:nvSpPr>
          <p:spPr>
            <a:xfrm>
              <a:off x="2281237" y="1685925"/>
              <a:ext cx="52388"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p:cNvSpPr/>
            <p:nvPr/>
          </p:nvSpPr>
          <p:spPr>
            <a:xfrm>
              <a:off x="2724149" y="1685925"/>
              <a:ext cx="857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2876551" y="1685925"/>
              <a:ext cx="4762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1857375" y="1685925"/>
              <a:ext cx="476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1047749" y="1685925"/>
              <a:ext cx="57151"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3181349" y="1685925"/>
              <a:ext cx="76201"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2524123" y="1685925"/>
              <a:ext cx="47627"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3028950" y="1685925"/>
              <a:ext cx="109538"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p:cNvSpPr/>
            <p:nvPr/>
          </p:nvSpPr>
          <p:spPr>
            <a:xfrm>
              <a:off x="3543300" y="1685925"/>
              <a:ext cx="100013"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p:cNvSpPr/>
            <p:nvPr/>
          </p:nvSpPr>
          <p:spPr>
            <a:xfrm>
              <a:off x="3762374"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4010026"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3919539" y="1685925"/>
              <a:ext cx="4762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4219574" y="1685925"/>
              <a:ext cx="161925"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4481512" y="1685925"/>
              <a:ext cx="47625"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4576761" y="1685925"/>
              <a:ext cx="80963"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p:cNvSpPr/>
            <p:nvPr/>
          </p:nvSpPr>
          <p:spPr>
            <a:xfrm>
              <a:off x="4767263" y="1685925"/>
              <a:ext cx="47625"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p:cNvSpPr/>
            <p:nvPr/>
          </p:nvSpPr>
          <p:spPr>
            <a:xfrm>
              <a:off x="4857745"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p:cNvSpPr/>
            <p:nvPr/>
          </p:nvSpPr>
          <p:spPr>
            <a:xfrm>
              <a:off x="5081589" y="1685925"/>
              <a:ext cx="66674"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p:cNvSpPr/>
            <p:nvPr/>
          </p:nvSpPr>
          <p:spPr>
            <a:xfrm>
              <a:off x="5700714" y="1685925"/>
              <a:ext cx="45719"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Rectangle 63"/>
            <p:cNvSpPr/>
            <p:nvPr/>
          </p:nvSpPr>
          <p:spPr>
            <a:xfrm>
              <a:off x="5948364" y="1685925"/>
              <a:ext cx="45719" cy="486000"/>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Rectangle 64"/>
            <p:cNvSpPr/>
            <p:nvPr/>
          </p:nvSpPr>
          <p:spPr>
            <a:xfrm>
              <a:off x="5238745" y="1685925"/>
              <a:ext cx="95255"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p:cNvSpPr/>
            <p:nvPr/>
          </p:nvSpPr>
          <p:spPr>
            <a:xfrm>
              <a:off x="5514976" y="1685925"/>
              <a:ext cx="119062" cy="48600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p:cNvSpPr/>
            <p:nvPr/>
          </p:nvSpPr>
          <p:spPr>
            <a:xfrm>
              <a:off x="5776908"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67"/>
            <p:cNvSpPr/>
            <p:nvPr/>
          </p:nvSpPr>
          <p:spPr>
            <a:xfrm>
              <a:off x="5876920" y="1685925"/>
              <a:ext cx="45719"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p:cNvSpPr/>
            <p:nvPr/>
          </p:nvSpPr>
          <p:spPr>
            <a:xfrm>
              <a:off x="6043607" y="1685925"/>
              <a:ext cx="80968" cy="486000"/>
            </a:xfrm>
            <a:prstGeom prst="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1" name="TextBox 70"/>
          <p:cNvSpPr txBox="1"/>
          <p:nvPr/>
        </p:nvSpPr>
        <p:spPr>
          <a:xfrm>
            <a:off x="1822905" y="1968386"/>
            <a:ext cx="4393510" cy="646331"/>
          </a:xfrm>
          <a:prstGeom prst="rect">
            <a:avLst/>
          </a:prstGeom>
          <a:noFill/>
        </p:spPr>
        <p:txBody>
          <a:bodyPr wrap="none" rtlCol="0">
            <a:spAutoFit/>
          </a:bodyPr>
          <a:lstStyle/>
          <a:p>
            <a:r>
              <a:rPr lang="en-GB" sz="3600" dirty="0" smtClean="0"/>
              <a:t>Aspect Decomposition</a:t>
            </a:r>
            <a:endParaRPr lang="en-GB" sz="3600" dirty="0"/>
          </a:p>
        </p:txBody>
      </p:sp>
      <p:sp>
        <p:nvSpPr>
          <p:cNvPr id="72" name="Down Arrow 71"/>
          <p:cNvSpPr/>
          <p:nvPr/>
        </p:nvSpPr>
        <p:spPr>
          <a:xfrm>
            <a:off x="3505745" y="1665934"/>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TextBox 73"/>
          <p:cNvSpPr txBox="1"/>
          <p:nvPr/>
        </p:nvSpPr>
        <p:spPr>
          <a:xfrm>
            <a:off x="587828" y="2970302"/>
            <a:ext cx="1768163" cy="523220"/>
          </a:xfrm>
          <a:prstGeom prst="rect">
            <a:avLst/>
          </a:prstGeom>
          <a:noFill/>
        </p:spPr>
        <p:txBody>
          <a:bodyPr wrap="square" rtlCol="0">
            <a:spAutoFit/>
          </a:bodyPr>
          <a:lstStyle/>
          <a:p>
            <a:r>
              <a:rPr lang="en-GB" sz="2800" dirty="0" smtClean="0"/>
              <a:t>Aspects</a:t>
            </a:r>
            <a:endParaRPr lang="en-GB" sz="2800" dirty="0"/>
          </a:p>
        </p:txBody>
      </p:sp>
      <p:sp>
        <p:nvSpPr>
          <p:cNvPr id="75" name="TextBox 74"/>
          <p:cNvSpPr txBox="1"/>
          <p:nvPr/>
        </p:nvSpPr>
        <p:spPr>
          <a:xfrm>
            <a:off x="6696233" y="3001080"/>
            <a:ext cx="2205173" cy="461665"/>
          </a:xfrm>
          <a:prstGeom prst="rect">
            <a:avLst/>
          </a:prstGeom>
          <a:noFill/>
        </p:spPr>
        <p:txBody>
          <a:bodyPr wrap="square" rtlCol="0">
            <a:spAutoFit/>
          </a:bodyPr>
          <a:lstStyle/>
          <a:p>
            <a:r>
              <a:rPr lang="en-GB" sz="2400" dirty="0" smtClean="0"/>
              <a:t>Core program</a:t>
            </a:r>
            <a:endParaRPr lang="en-GB" sz="2400" dirty="0"/>
          </a:p>
        </p:txBody>
      </p:sp>
      <p:sp>
        <p:nvSpPr>
          <p:cNvPr id="76" name="Down Arrow 75"/>
          <p:cNvSpPr/>
          <p:nvPr/>
        </p:nvSpPr>
        <p:spPr>
          <a:xfrm rot="2700000">
            <a:off x="2741100" y="2605363"/>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Down Arrow 76"/>
          <p:cNvSpPr/>
          <p:nvPr/>
        </p:nvSpPr>
        <p:spPr>
          <a:xfrm rot="18900000">
            <a:off x="4222238" y="2605364"/>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TextBox 77"/>
          <p:cNvSpPr txBox="1"/>
          <p:nvPr/>
        </p:nvSpPr>
        <p:spPr>
          <a:xfrm>
            <a:off x="1872430" y="3893897"/>
            <a:ext cx="4351704" cy="646331"/>
          </a:xfrm>
          <a:prstGeom prst="rect">
            <a:avLst/>
          </a:prstGeom>
          <a:noFill/>
        </p:spPr>
        <p:txBody>
          <a:bodyPr wrap="none" rtlCol="0">
            <a:spAutoFit/>
          </a:bodyPr>
          <a:lstStyle/>
          <a:p>
            <a:r>
              <a:rPr lang="en-GB" sz="3600" dirty="0" smtClean="0"/>
              <a:t>Aspect Recomposition</a:t>
            </a:r>
            <a:endParaRPr lang="en-GB" sz="3600" dirty="0"/>
          </a:p>
        </p:txBody>
      </p:sp>
      <p:grpSp>
        <p:nvGrpSpPr>
          <p:cNvPr id="73" name="Group 72"/>
          <p:cNvGrpSpPr/>
          <p:nvPr/>
        </p:nvGrpSpPr>
        <p:grpSpPr>
          <a:xfrm>
            <a:off x="2741099" y="3586438"/>
            <a:ext cx="1757183" cy="369211"/>
            <a:chOff x="2741099" y="3586438"/>
            <a:chExt cx="1757183" cy="369211"/>
          </a:xfrm>
        </p:grpSpPr>
        <p:sp>
          <p:nvSpPr>
            <p:cNvPr id="80" name="Down Arrow 79"/>
            <p:cNvSpPr/>
            <p:nvPr/>
          </p:nvSpPr>
          <p:spPr>
            <a:xfrm rot="8100000" flipV="1">
              <a:off x="2741099" y="3586438"/>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1" name="Down Arrow 80"/>
            <p:cNvSpPr/>
            <p:nvPr/>
          </p:nvSpPr>
          <p:spPr>
            <a:xfrm rot="13500000" flipV="1">
              <a:off x="4222237" y="3586439"/>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82" name="Down Arrow 81"/>
          <p:cNvSpPr/>
          <p:nvPr/>
        </p:nvSpPr>
        <p:spPr>
          <a:xfrm>
            <a:off x="3505745" y="4530537"/>
            <a:ext cx="182880" cy="36921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TextBox 78"/>
          <p:cNvSpPr txBox="1"/>
          <p:nvPr/>
        </p:nvSpPr>
        <p:spPr>
          <a:xfrm>
            <a:off x="1964479" y="1029531"/>
            <a:ext cx="3241999" cy="646331"/>
          </a:xfrm>
          <a:prstGeom prst="rect">
            <a:avLst/>
          </a:prstGeom>
          <a:noFill/>
        </p:spPr>
        <p:txBody>
          <a:bodyPr wrap="square" rtlCol="0">
            <a:spAutoFit/>
          </a:bodyPr>
          <a:lstStyle/>
          <a:p>
            <a:pPr algn="ctr"/>
            <a:r>
              <a:rPr lang="en-GB" sz="3600" dirty="0" smtClean="0"/>
              <a:t>Requirements</a:t>
            </a:r>
            <a:endParaRPr lang="en-GB" sz="3600" dirty="0"/>
          </a:p>
        </p:txBody>
      </p:sp>
      <p:sp>
        <p:nvSpPr>
          <p:cNvPr id="83" name="TextBox 82"/>
          <p:cNvSpPr txBox="1"/>
          <p:nvPr/>
        </p:nvSpPr>
        <p:spPr>
          <a:xfrm>
            <a:off x="2263067" y="5535055"/>
            <a:ext cx="2695575" cy="646331"/>
          </a:xfrm>
          <a:prstGeom prst="rect">
            <a:avLst/>
          </a:prstGeom>
          <a:noFill/>
        </p:spPr>
        <p:txBody>
          <a:bodyPr wrap="square" rtlCol="0">
            <a:spAutoFit/>
          </a:bodyPr>
          <a:lstStyle/>
          <a:p>
            <a:pPr algn="ctr"/>
            <a:r>
              <a:rPr lang="en-GB" sz="3600" dirty="0" smtClean="0"/>
              <a:t>Final System</a:t>
            </a:r>
            <a:endParaRPr lang="en-GB"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anim calcmode="lin" valueType="num">
                                      <p:cBhvr>
                                        <p:cTn id="8" dur="500" fill="hold"/>
                                        <p:tgtEl>
                                          <p:spTgt spid="72"/>
                                        </p:tgtEl>
                                        <p:attrNameLst>
                                          <p:attrName>ppt_x</p:attrName>
                                        </p:attrNameLst>
                                      </p:cBhvr>
                                      <p:tavLst>
                                        <p:tav tm="0">
                                          <p:val>
                                            <p:strVal val="#ppt_x"/>
                                          </p:val>
                                        </p:tav>
                                        <p:tav tm="100000">
                                          <p:val>
                                            <p:strVal val="#ppt_x"/>
                                          </p:val>
                                        </p:tav>
                                      </p:tavLst>
                                    </p:anim>
                                    <p:anim calcmode="lin" valueType="num">
                                      <p:cBhvr>
                                        <p:cTn id="9" dur="500" fill="hold"/>
                                        <p:tgtEl>
                                          <p:spTgt spid="7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fade">
                                      <p:cBhvr>
                                        <p:cTn id="13" dur="1000"/>
                                        <p:tgtEl>
                                          <p:spTgt spid="71"/>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anim calcmode="lin" valueType="num">
                                      <p:cBhvr>
                                        <p:cTn id="19" dur="500" fill="hold"/>
                                        <p:tgtEl>
                                          <p:spTgt spid="77"/>
                                        </p:tgtEl>
                                        <p:attrNameLst>
                                          <p:attrName>ppt_x</p:attrName>
                                        </p:attrNameLst>
                                      </p:cBhvr>
                                      <p:tavLst>
                                        <p:tav tm="0">
                                          <p:val>
                                            <p:strVal val="#ppt_x"/>
                                          </p:val>
                                        </p:tav>
                                        <p:tav tm="100000">
                                          <p:val>
                                            <p:strVal val="#ppt_x"/>
                                          </p:val>
                                        </p:tav>
                                      </p:tavLst>
                                    </p:anim>
                                    <p:anim calcmode="lin" valueType="num">
                                      <p:cBhvr>
                                        <p:cTn id="20" dur="500" fill="hold"/>
                                        <p:tgtEl>
                                          <p:spTgt spid="77"/>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1000"/>
                                        <p:tgtEl>
                                          <p:spTgt spid="3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fade">
                                      <p:cBhvr>
                                        <p:cTn id="27" dur="1000"/>
                                        <p:tgtEl>
                                          <p:spTgt spid="75"/>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grpId="0" nodeType="click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fade">
                                      <p:cBhvr>
                                        <p:cTn id="32" dur="500"/>
                                        <p:tgtEl>
                                          <p:spTgt spid="76"/>
                                        </p:tgtEl>
                                      </p:cBhvr>
                                    </p:animEffect>
                                    <p:anim calcmode="lin" valueType="num">
                                      <p:cBhvr>
                                        <p:cTn id="33" dur="500" fill="hold"/>
                                        <p:tgtEl>
                                          <p:spTgt spid="76"/>
                                        </p:tgtEl>
                                        <p:attrNameLst>
                                          <p:attrName>ppt_x</p:attrName>
                                        </p:attrNameLst>
                                      </p:cBhvr>
                                      <p:tavLst>
                                        <p:tav tm="0">
                                          <p:val>
                                            <p:strVal val="#ppt_x"/>
                                          </p:val>
                                        </p:tav>
                                        <p:tav tm="100000">
                                          <p:val>
                                            <p:strVal val="#ppt_x"/>
                                          </p:val>
                                        </p:tav>
                                      </p:tavLst>
                                    </p:anim>
                                    <p:anim calcmode="lin" valueType="num">
                                      <p:cBhvr>
                                        <p:cTn id="34" dur="500" fill="hold"/>
                                        <p:tgtEl>
                                          <p:spTgt spid="76"/>
                                        </p:tgtEl>
                                        <p:attrNameLst>
                                          <p:attrName>ppt_y</p:attrName>
                                        </p:attrNameLst>
                                      </p:cBhvr>
                                      <p:tavLst>
                                        <p:tav tm="0">
                                          <p:val>
                                            <p:strVal val="#ppt_y-.1"/>
                                          </p:val>
                                        </p:tav>
                                        <p:tav tm="100000">
                                          <p:val>
                                            <p:strVal val="#ppt_y"/>
                                          </p:val>
                                        </p:tav>
                                      </p:tavLst>
                                    </p:anim>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0"/>
                                        <p:tgtEl>
                                          <p:spTgt spid="3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1000"/>
                                        <p:tgtEl>
                                          <p:spTgt spid="7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1000"/>
                                        <p:tgtEl>
                                          <p:spTgt spid="3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1000"/>
                                        <p:tgtEl>
                                          <p:spTgt spid="35"/>
                                        </p:tgtEl>
                                      </p:cBhvr>
                                    </p:animEffect>
                                  </p:childTnLst>
                                </p:cTn>
                              </p:par>
                            </p:childTnLst>
                          </p:cTn>
                        </p:par>
                      </p:childTnLst>
                    </p:cTn>
                  </p:par>
                  <p:par>
                    <p:cTn id="48" fill="hold">
                      <p:stCondLst>
                        <p:cond delay="indefinite"/>
                      </p:stCondLst>
                      <p:childTnLst>
                        <p:par>
                          <p:cTn id="49" fill="hold">
                            <p:stCondLst>
                              <p:cond delay="0"/>
                            </p:stCondLst>
                            <p:childTnLst>
                              <p:par>
                                <p:cTn id="50" presetID="47" presetClass="entr" presetSubtype="0" fill="hold" nodeType="clickEffect">
                                  <p:stCondLst>
                                    <p:cond delay="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anim calcmode="lin" valueType="num">
                                      <p:cBhvr>
                                        <p:cTn id="53" dur="500" fill="hold"/>
                                        <p:tgtEl>
                                          <p:spTgt spid="73"/>
                                        </p:tgtEl>
                                        <p:attrNameLst>
                                          <p:attrName>ppt_x</p:attrName>
                                        </p:attrNameLst>
                                      </p:cBhvr>
                                      <p:tavLst>
                                        <p:tav tm="0">
                                          <p:val>
                                            <p:strVal val="#ppt_x"/>
                                          </p:val>
                                        </p:tav>
                                        <p:tav tm="100000">
                                          <p:val>
                                            <p:strVal val="#ppt_x"/>
                                          </p:val>
                                        </p:tav>
                                      </p:tavLst>
                                    </p:anim>
                                    <p:anim calcmode="lin" valueType="num">
                                      <p:cBhvr>
                                        <p:cTn id="54" dur="500" fill="hold"/>
                                        <p:tgtEl>
                                          <p:spTgt spid="73"/>
                                        </p:tgtEl>
                                        <p:attrNameLst>
                                          <p:attrName>ppt_y</p:attrName>
                                        </p:attrNameLst>
                                      </p:cBhvr>
                                      <p:tavLst>
                                        <p:tav tm="0">
                                          <p:val>
                                            <p:strVal val="#ppt_y-.1"/>
                                          </p:val>
                                        </p:tav>
                                        <p:tav tm="100000">
                                          <p:val>
                                            <p:strVal val="#ppt_y"/>
                                          </p:val>
                                        </p:tav>
                                      </p:tavLst>
                                    </p:anim>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78"/>
                                        </p:tgtEl>
                                        <p:attrNameLst>
                                          <p:attrName>style.visibility</p:attrName>
                                        </p:attrNameLst>
                                      </p:cBhvr>
                                      <p:to>
                                        <p:strVal val="visible"/>
                                      </p:to>
                                    </p:set>
                                    <p:animEffect transition="in" filter="fade">
                                      <p:cBhvr>
                                        <p:cTn id="58" dur="1000"/>
                                        <p:tgtEl>
                                          <p:spTgt spid="78"/>
                                        </p:tgtEl>
                                      </p:cBhvr>
                                    </p:animEffect>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grpId="0" nodeType="click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anim calcmode="lin" valueType="num">
                                      <p:cBhvr>
                                        <p:cTn id="64" dur="500" fill="hold"/>
                                        <p:tgtEl>
                                          <p:spTgt spid="82"/>
                                        </p:tgtEl>
                                        <p:attrNameLst>
                                          <p:attrName>ppt_x</p:attrName>
                                        </p:attrNameLst>
                                      </p:cBhvr>
                                      <p:tavLst>
                                        <p:tav tm="0">
                                          <p:val>
                                            <p:strVal val="#ppt_x"/>
                                          </p:val>
                                        </p:tav>
                                        <p:tav tm="100000">
                                          <p:val>
                                            <p:strVal val="#ppt_x"/>
                                          </p:val>
                                        </p:tav>
                                      </p:tavLst>
                                    </p:anim>
                                    <p:anim calcmode="lin" valueType="num">
                                      <p:cBhvr>
                                        <p:cTn id="65" dur="500" fill="hold"/>
                                        <p:tgtEl>
                                          <p:spTgt spid="82"/>
                                        </p:tgtEl>
                                        <p:attrNameLst>
                                          <p:attrName>ppt_y</p:attrName>
                                        </p:attrNameLst>
                                      </p:cBhvr>
                                      <p:tavLst>
                                        <p:tav tm="0">
                                          <p:val>
                                            <p:strVal val="#ppt_y-.1"/>
                                          </p:val>
                                        </p:tav>
                                        <p:tav tm="100000">
                                          <p:val>
                                            <p:strVal val="#ppt_y"/>
                                          </p:val>
                                        </p:tav>
                                      </p:tavLst>
                                    </p:anim>
                                  </p:childTnLst>
                                </p:cTn>
                              </p:par>
                            </p:childTnLst>
                          </p:cTn>
                        </p:par>
                        <p:par>
                          <p:cTn id="66" fill="hold">
                            <p:stCondLst>
                              <p:cond delay="500"/>
                            </p:stCondLst>
                            <p:childTnLst>
                              <p:par>
                                <p:cTn id="67" presetID="10" presetClass="entr" presetSubtype="0" fill="hold" nodeType="after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fade">
                                      <p:cBhvr>
                                        <p:cTn id="69" dur="1000"/>
                                        <p:tgtEl>
                                          <p:spTgt spid="4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10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8" grpId="0" animBg="1"/>
      <p:bldP spid="71" grpId="0"/>
      <p:bldP spid="72" grpId="0" animBg="1"/>
      <p:bldP spid="74" grpId="0"/>
      <p:bldP spid="75" grpId="0"/>
      <p:bldP spid="76" grpId="0" animBg="1"/>
      <p:bldP spid="77" grpId="0" animBg="1"/>
      <p:bldP spid="78" grpId="0"/>
      <p:bldP spid="82" grpId="0" animBg="1"/>
      <p:bldP spid="8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Aspectual Decomposition</a:t>
            </a:r>
          </a:p>
          <a:p>
            <a:pPr lvl="1"/>
            <a:r>
              <a:rPr lang="en-GB" dirty="0" smtClean="0"/>
              <a:t>Identify primary and cross-cutting concerns</a:t>
            </a:r>
          </a:p>
          <a:p>
            <a:r>
              <a:rPr lang="en-GB" dirty="0" smtClean="0"/>
              <a:t>Concern Implementation</a:t>
            </a:r>
          </a:p>
          <a:p>
            <a:pPr lvl="1"/>
            <a:r>
              <a:rPr lang="en-GB" dirty="0" smtClean="0"/>
              <a:t>Implement concerns separately</a:t>
            </a:r>
          </a:p>
          <a:p>
            <a:pPr lvl="1"/>
            <a:r>
              <a:rPr lang="en-GB" dirty="0" smtClean="0"/>
              <a:t>Primary concern as Core Component using OO</a:t>
            </a:r>
          </a:p>
          <a:p>
            <a:pPr lvl="1"/>
            <a:r>
              <a:rPr lang="en-GB" dirty="0" smtClean="0"/>
              <a:t>Cross-cutting concerns as aspect</a:t>
            </a:r>
          </a:p>
          <a:p>
            <a:r>
              <a:rPr lang="en-GB" dirty="0" smtClean="0"/>
              <a:t>Aspectual Recomposition</a:t>
            </a:r>
          </a:p>
          <a:p>
            <a:pPr lvl="1"/>
            <a:r>
              <a:rPr lang="en-GB" dirty="0" smtClean="0"/>
              <a:t>Aspect weaver to weave the separately implemented code into a final system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normAutofit/>
          </a:bodyPr>
          <a:lstStyle/>
          <a:p>
            <a:pPr>
              <a:buNone/>
            </a:pPr>
            <a:r>
              <a:rPr lang="en-GB" sz="4000" dirty="0" smtClean="0"/>
              <a:t>PostSharp</a:t>
            </a:r>
            <a:endParaRPr lang="en-GB" sz="4000" dirty="0"/>
          </a:p>
        </p:txBody>
      </p:sp>
    </p:spTree>
  </p:cSld>
  <p:clrMapOvr>
    <a:masterClrMapping/>
  </p:clrMapOvr>
  <p:transition>
    <p:dissolv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Disadvantages</a:t>
            </a:r>
          </a:p>
          <a:p>
            <a:pPr lvl="1"/>
            <a:r>
              <a:rPr lang="en-GB" dirty="0" smtClean="0"/>
              <a:t>Increased build time</a:t>
            </a:r>
          </a:p>
          <a:p>
            <a:pPr lvl="1"/>
            <a:r>
              <a:rPr lang="en-GB" dirty="0" smtClean="0"/>
              <a:t>New to many developers</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Advantages</a:t>
            </a:r>
          </a:p>
          <a:p>
            <a:pPr lvl="1"/>
            <a:r>
              <a:rPr lang="en-GB" dirty="0" smtClean="0"/>
              <a:t>Most complete support of AOP features</a:t>
            </a:r>
          </a:p>
          <a:p>
            <a:pPr lvl="1"/>
            <a:r>
              <a:rPr lang="en-GB" dirty="0" smtClean="0"/>
              <a:t>Aspect usage is verified at build time</a:t>
            </a:r>
          </a:p>
          <a:p>
            <a:pPr lvl="1"/>
            <a:r>
              <a:rPr lang="en-GB" dirty="0" smtClean="0"/>
              <a:t>Better runtime performance</a:t>
            </a:r>
          </a:p>
          <a:p>
            <a:pPr lvl="1"/>
            <a:r>
              <a:rPr lang="en-GB" u="sng" dirty="0" smtClean="0"/>
              <a:t>Disciplined way </a:t>
            </a:r>
            <a:r>
              <a:rPr lang="en-GB" u="sng" dirty="0" smtClean="0"/>
              <a:t>to automate design patterns</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cstate="print"/>
          <a:srcRect/>
          <a:stretch>
            <a:fillRect/>
          </a:stretch>
        </p:blipFill>
        <p:spPr bwMode="auto">
          <a:xfrm>
            <a:off x="-1" y="0"/>
            <a:ext cx="9140969" cy="6858000"/>
          </a:xfrm>
          <a:prstGeom prst="rect">
            <a:avLst/>
          </a:prstGeom>
          <a:noFill/>
          <a:ln w="9525">
            <a:noFill/>
            <a:miter lim="800000"/>
            <a:headEnd/>
            <a:tailEnd/>
          </a:ln>
        </p:spPr>
      </p:pic>
      <p:sp>
        <p:nvSpPr>
          <p:cNvPr id="10" name="TextBox 9"/>
          <p:cNvSpPr txBox="1"/>
          <p:nvPr/>
        </p:nvSpPr>
        <p:spPr>
          <a:xfrm>
            <a:off x="7613325" y="6581001"/>
            <a:ext cx="1530675" cy="276999"/>
          </a:xfrm>
          <a:prstGeom prst="rect">
            <a:avLst/>
          </a:prstGeom>
          <a:noFill/>
        </p:spPr>
        <p:txBody>
          <a:bodyPr wrap="none" rtlCol="0">
            <a:spAutoFit/>
          </a:bodyPr>
          <a:lstStyle/>
          <a:p>
            <a:r>
              <a:rPr lang="en-GB" sz="1200" dirty="0" smtClean="0">
                <a:solidFill>
                  <a:schemeClr val="bg1"/>
                </a:solidFill>
              </a:rPr>
              <a:t>Image by Mike Rohde</a:t>
            </a:r>
            <a:endParaRPr lang="en-GB" sz="1200" dirty="0">
              <a:solidFill>
                <a:schemeClr val="bg1"/>
              </a:solidFill>
            </a:endParaRPr>
          </a:p>
        </p:txBody>
      </p:sp>
      <p:sp>
        <p:nvSpPr>
          <p:cNvPr id="11" name="Content Placeholder 10"/>
          <p:cNvSpPr>
            <a:spLocks noGrp="1"/>
          </p:cNvSpPr>
          <p:nvPr>
            <p:ph sz="quarter" idx="10"/>
          </p:nvPr>
        </p:nvSpPr>
        <p:spPr/>
        <p:txBody>
          <a:bodyPr/>
          <a:lstStyle/>
          <a:p>
            <a:pPr algn="ctr"/>
            <a:r>
              <a:rPr lang="en-GB" sz="3600" dirty="0" smtClean="0"/>
              <a:t>Cross-Cutting Concerns</a:t>
            </a:r>
            <a:endParaRPr lang="en-GB" sz="3600" dirty="0"/>
          </a:p>
        </p:txBody>
      </p:sp>
    </p:spTree>
  </p:cSld>
  <p:clrMapOvr>
    <a:masterClrMapping/>
  </p:clrMapOvr>
  <p:transition>
    <p:comb dir="vert"/>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5159967" y="2417736"/>
            <a:ext cx="3707164" cy="1624091"/>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356381" y="1214586"/>
            <a:ext cx="3967646" cy="4545376"/>
          </a:xfrm>
          <a:prstGeom prst="rect">
            <a:avLst/>
          </a:prstGeom>
          <a:noFill/>
          <a:ln w="9525">
            <a:noFill/>
            <a:miter lim="800000"/>
            <a:headEnd/>
            <a:tailEnd/>
          </a:ln>
        </p:spPr>
      </p:pic>
      <p:sp>
        <p:nvSpPr>
          <p:cNvPr id="5" name="Right Arrow 4"/>
          <p:cNvSpPr/>
          <p:nvPr/>
        </p:nvSpPr>
        <p:spPr>
          <a:xfrm>
            <a:off x="4417017" y="3084163"/>
            <a:ext cx="672713" cy="333213"/>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p:cNvSpPr txBox="1"/>
          <p:nvPr/>
        </p:nvSpPr>
        <p:spPr>
          <a:xfrm>
            <a:off x="0" y="314325"/>
            <a:ext cx="9144000" cy="523220"/>
          </a:xfrm>
          <a:prstGeom prst="rect">
            <a:avLst/>
          </a:prstGeom>
          <a:noFill/>
        </p:spPr>
        <p:txBody>
          <a:bodyPr wrap="square" rtlCol="0">
            <a:spAutoFit/>
          </a:bodyPr>
          <a:lstStyle/>
          <a:p>
            <a:pPr algn="ctr"/>
            <a:r>
              <a:rPr lang="en-GB" sz="2800" dirty="0" smtClean="0"/>
              <a:t>INotifyPropertyChanged</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p:cNvSpPr/>
          <p:nvPr/>
        </p:nvSpPr>
        <p:spPr>
          <a:xfrm>
            <a:off x="4417017" y="3084163"/>
            <a:ext cx="672713" cy="333213"/>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50" name="Picture 2"/>
          <p:cNvPicPr>
            <a:picLocks noChangeAspect="1" noChangeArrowheads="1"/>
          </p:cNvPicPr>
          <p:nvPr/>
        </p:nvPicPr>
        <p:blipFill>
          <a:blip r:embed="rId2" cstate="print"/>
          <a:srcRect/>
          <a:stretch>
            <a:fillRect/>
          </a:stretch>
        </p:blipFill>
        <p:spPr bwMode="auto">
          <a:xfrm>
            <a:off x="704850" y="2143125"/>
            <a:ext cx="3371850" cy="2400300"/>
          </a:xfrm>
          <a:prstGeom prst="rect">
            <a:avLst/>
          </a:prstGeom>
          <a:noFill/>
          <a:ln w="9525">
            <a:noFill/>
            <a:miter lim="800000"/>
            <a:headEnd/>
            <a:tailEnd/>
          </a:ln>
        </p:spPr>
      </p:pic>
      <p:pic>
        <p:nvPicPr>
          <p:cNvPr id="2051" name="Picture 3"/>
          <p:cNvPicPr>
            <a:picLocks noChangeAspect="1" noChangeArrowheads="1"/>
          </p:cNvPicPr>
          <p:nvPr/>
        </p:nvPicPr>
        <p:blipFill>
          <a:blip r:embed="rId3" cstate="print"/>
          <a:srcRect/>
          <a:stretch>
            <a:fillRect/>
          </a:stretch>
        </p:blipFill>
        <p:spPr bwMode="auto">
          <a:xfrm>
            <a:off x="5364431" y="2619375"/>
            <a:ext cx="2676525" cy="1314450"/>
          </a:xfrm>
          <a:prstGeom prst="rect">
            <a:avLst/>
          </a:prstGeom>
          <a:noFill/>
          <a:ln w="9525">
            <a:noFill/>
            <a:miter lim="800000"/>
            <a:headEnd/>
            <a:tailEnd/>
          </a:ln>
        </p:spPr>
      </p:pic>
      <p:sp>
        <p:nvSpPr>
          <p:cNvPr id="7" name="TextBox 6"/>
          <p:cNvSpPr txBox="1"/>
          <p:nvPr/>
        </p:nvSpPr>
        <p:spPr>
          <a:xfrm>
            <a:off x="0" y="314325"/>
            <a:ext cx="9144000" cy="523220"/>
          </a:xfrm>
          <a:prstGeom prst="rect">
            <a:avLst/>
          </a:prstGeom>
          <a:noFill/>
        </p:spPr>
        <p:txBody>
          <a:bodyPr wrap="square" rtlCol="0">
            <a:spAutoFit/>
          </a:bodyPr>
          <a:lstStyle/>
          <a:p>
            <a:pPr algn="ctr"/>
            <a:r>
              <a:rPr lang="en-GB" sz="2800" dirty="0" smtClean="0"/>
              <a:t>Exception Handling</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p:cNvSpPr/>
          <p:nvPr/>
        </p:nvSpPr>
        <p:spPr>
          <a:xfrm>
            <a:off x="4417017" y="3084163"/>
            <a:ext cx="672713" cy="333213"/>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0" y="314325"/>
            <a:ext cx="9144000" cy="523220"/>
          </a:xfrm>
          <a:prstGeom prst="rect">
            <a:avLst/>
          </a:prstGeom>
          <a:noFill/>
        </p:spPr>
        <p:txBody>
          <a:bodyPr wrap="square" rtlCol="0">
            <a:spAutoFit/>
          </a:bodyPr>
          <a:lstStyle/>
          <a:p>
            <a:pPr algn="ctr"/>
            <a:r>
              <a:rPr lang="en-GB" sz="2800" dirty="0" smtClean="0"/>
              <a:t>Code Contracts</a:t>
            </a:r>
          </a:p>
        </p:txBody>
      </p:sp>
      <p:pic>
        <p:nvPicPr>
          <p:cNvPr id="3074" name="Picture 2"/>
          <p:cNvPicPr>
            <a:picLocks noChangeAspect="1" noChangeArrowheads="1"/>
          </p:cNvPicPr>
          <p:nvPr/>
        </p:nvPicPr>
        <p:blipFill>
          <a:blip r:embed="rId2" cstate="print"/>
          <a:srcRect/>
          <a:stretch>
            <a:fillRect/>
          </a:stretch>
        </p:blipFill>
        <p:spPr bwMode="auto">
          <a:xfrm>
            <a:off x="371476" y="1511998"/>
            <a:ext cx="3924300" cy="3821029"/>
          </a:xfrm>
          <a:prstGeom prst="rect">
            <a:avLst/>
          </a:prstGeom>
          <a:noFill/>
          <a:ln w="9525">
            <a:noFill/>
            <a:miter lim="800000"/>
            <a:headEnd/>
            <a:tailEnd/>
          </a:ln>
        </p:spPr>
      </p:pic>
      <p:pic>
        <p:nvPicPr>
          <p:cNvPr id="3075" name="Picture 3"/>
          <p:cNvPicPr>
            <a:picLocks noChangeAspect="1" noChangeArrowheads="1"/>
          </p:cNvPicPr>
          <p:nvPr/>
        </p:nvPicPr>
        <p:blipFill>
          <a:blip r:embed="rId3" cstate="print"/>
          <a:srcRect/>
          <a:stretch>
            <a:fillRect/>
          </a:stretch>
        </p:blipFill>
        <p:spPr bwMode="auto">
          <a:xfrm>
            <a:off x="5186364" y="1983651"/>
            <a:ext cx="3633110" cy="2531200"/>
          </a:xfrm>
          <a:prstGeom prst="rect">
            <a:avLst/>
          </a:prstGeom>
          <a:noFill/>
          <a:ln w="9525">
            <a:noFill/>
            <a:miter lim="800000"/>
            <a:headEnd/>
            <a:tailEnd/>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p:cNvSpPr/>
          <p:nvPr/>
        </p:nvSpPr>
        <p:spPr>
          <a:xfrm>
            <a:off x="4417017" y="3084163"/>
            <a:ext cx="672713" cy="333213"/>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0" y="314325"/>
            <a:ext cx="9144000" cy="523220"/>
          </a:xfrm>
          <a:prstGeom prst="rect">
            <a:avLst/>
          </a:prstGeom>
          <a:noFill/>
        </p:spPr>
        <p:txBody>
          <a:bodyPr wrap="square" rtlCol="0">
            <a:spAutoFit/>
          </a:bodyPr>
          <a:lstStyle/>
          <a:p>
            <a:pPr algn="ctr"/>
            <a:r>
              <a:rPr lang="en-GB" sz="2800" dirty="0" smtClean="0"/>
              <a:t>Multithreading</a:t>
            </a:r>
          </a:p>
        </p:txBody>
      </p:sp>
      <p:pic>
        <p:nvPicPr>
          <p:cNvPr id="4098" name="Picture 2"/>
          <p:cNvPicPr>
            <a:picLocks noChangeAspect="1" noChangeArrowheads="1"/>
          </p:cNvPicPr>
          <p:nvPr/>
        </p:nvPicPr>
        <p:blipFill>
          <a:blip r:embed="rId2" cstate="print"/>
          <a:srcRect/>
          <a:stretch>
            <a:fillRect/>
          </a:stretch>
        </p:blipFill>
        <p:spPr bwMode="auto">
          <a:xfrm>
            <a:off x="302539" y="1162797"/>
            <a:ext cx="3913000" cy="4828427"/>
          </a:xfrm>
          <a:prstGeom prst="rect">
            <a:avLst/>
          </a:prstGeom>
          <a:noFill/>
          <a:ln w="9525">
            <a:noFill/>
            <a:miter lim="800000"/>
            <a:headEnd/>
            <a:tailEnd/>
          </a:ln>
        </p:spPr>
      </p:pic>
      <p:pic>
        <p:nvPicPr>
          <p:cNvPr id="4099" name="Picture 3"/>
          <p:cNvPicPr>
            <a:picLocks noChangeAspect="1" noChangeArrowheads="1"/>
          </p:cNvPicPr>
          <p:nvPr/>
        </p:nvPicPr>
        <p:blipFill>
          <a:blip r:embed="rId3" cstate="print"/>
          <a:srcRect/>
          <a:stretch>
            <a:fillRect/>
          </a:stretch>
        </p:blipFill>
        <p:spPr bwMode="auto">
          <a:xfrm>
            <a:off x="5235359" y="1847739"/>
            <a:ext cx="3614173" cy="2792065"/>
          </a:xfrm>
          <a:prstGeom prst="rect">
            <a:avLst/>
          </a:prstGeom>
          <a:noFill/>
          <a:ln w="9525">
            <a:noFill/>
            <a:miter lim="800000"/>
            <a:headEnd/>
            <a:tailEnd/>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76772" y="1135734"/>
            <a:ext cx="4471261" cy="523220"/>
          </a:xfrm>
          <a:prstGeom prst="rect">
            <a:avLst/>
          </a:prstGeom>
          <a:noFill/>
        </p:spPr>
        <p:txBody>
          <a:bodyPr wrap="square" rtlCol="0">
            <a:spAutoFit/>
          </a:bodyPr>
          <a:lstStyle/>
          <a:p>
            <a:pPr algn="ctr"/>
            <a:r>
              <a:rPr lang="en-GB" sz="2800" dirty="0" smtClean="0"/>
              <a:t>Dispatch to UI thread</a:t>
            </a:r>
          </a:p>
        </p:txBody>
      </p:sp>
      <p:sp>
        <p:nvSpPr>
          <p:cNvPr id="4" name="TextBox 3"/>
          <p:cNvSpPr txBox="1"/>
          <p:nvPr/>
        </p:nvSpPr>
        <p:spPr>
          <a:xfrm>
            <a:off x="627681" y="1926148"/>
            <a:ext cx="2696706" cy="523220"/>
          </a:xfrm>
          <a:prstGeom prst="rect">
            <a:avLst/>
          </a:prstGeom>
          <a:noFill/>
        </p:spPr>
        <p:txBody>
          <a:bodyPr wrap="square" rtlCol="0">
            <a:spAutoFit/>
          </a:bodyPr>
          <a:lstStyle/>
          <a:p>
            <a:pPr algn="ctr"/>
            <a:r>
              <a:rPr lang="en-GB" sz="2800" dirty="0" smtClean="0"/>
              <a:t>String Interning</a:t>
            </a:r>
          </a:p>
        </p:txBody>
      </p:sp>
      <p:sp>
        <p:nvSpPr>
          <p:cNvPr id="5" name="TextBox 4"/>
          <p:cNvSpPr txBox="1"/>
          <p:nvPr/>
        </p:nvSpPr>
        <p:spPr>
          <a:xfrm>
            <a:off x="2193010" y="5126548"/>
            <a:ext cx="4138047" cy="523220"/>
          </a:xfrm>
          <a:prstGeom prst="rect">
            <a:avLst/>
          </a:prstGeom>
          <a:noFill/>
        </p:spPr>
        <p:txBody>
          <a:bodyPr wrap="square" rtlCol="0">
            <a:spAutoFit/>
          </a:bodyPr>
          <a:lstStyle/>
          <a:p>
            <a:pPr algn="ctr"/>
            <a:r>
              <a:rPr lang="en-GB" sz="2800" dirty="0" smtClean="0"/>
              <a:t>Lazy Dependency Loading</a:t>
            </a:r>
          </a:p>
        </p:txBody>
      </p:sp>
      <p:sp>
        <p:nvSpPr>
          <p:cNvPr id="6" name="TextBox 5"/>
          <p:cNvSpPr txBox="1"/>
          <p:nvPr/>
        </p:nvSpPr>
        <p:spPr>
          <a:xfrm>
            <a:off x="5052447" y="4506616"/>
            <a:ext cx="3432875" cy="523220"/>
          </a:xfrm>
          <a:prstGeom prst="rect">
            <a:avLst/>
          </a:prstGeom>
          <a:noFill/>
        </p:spPr>
        <p:txBody>
          <a:bodyPr wrap="square" rtlCol="0">
            <a:spAutoFit/>
          </a:bodyPr>
          <a:lstStyle/>
          <a:p>
            <a:pPr algn="ctr"/>
            <a:r>
              <a:rPr lang="en-GB" sz="2800" dirty="0" smtClean="0"/>
              <a:t>Retry on Exception</a:t>
            </a:r>
          </a:p>
        </p:txBody>
      </p:sp>
      <p:sp>
        <p:nvSpPr>
          <p:cNvPr id="7" name="TextBox 6"/>
          <p:cNvSpPr txBox="1"/>
          <p:nvPr/>
        </p:nvSpPr>
        <p:spPr>
          <a:xfrm>
            <a:off x="519194" y="4250894"/>
            <a:ext cx="3518115" cy="523220"/>
          </a:xfrm>
          <a:prstGeom prst="rect">
            <a:avLst/>
          </a:prstGeom>
          <a:noFill/>
        </p:spPr>
        <p:txBody>
          <a:bodyPr wrap="square" rtlCol="0">
            <a:spAutoFit/>
          </a:bodyPr>
          <a:lstStyle/>
          <a:p>
            <a:pPr algn="ctr"/>
            <a:r>
              <a:rPr lang="en-GB" sz="2800" dirty="0" smtClean="0"/>
              <a:t>Memoization</a:t>
            </a:r>
          </a:p>
        </p:txBody>
      </p:sp>
      <p:sp>
        <p:nvSpPr>
          <p:cNvPr id="8" name="TextBox 7"/>
          <p:cNvSpPr txBox="1"/>
          <p:nvPr/>
        </p:nvSpPr>
        <p:spPr>
          <a:xfrm>
            <a:off x="5470903" y="1926148"/>
            <a:ext cx="2657958" cy="523220"/>
          </a:xfrm>
          <a:prstGeom prst="rect">
            <a:avLst/>
          </a:prstGeom>
          <a:noFill/>
        </p:spPr>
        <p:txBody>
          <a:bodyPr wrap="square" rtlCol="0">
            <a:spAutoFit/>
          </a:bodyPr>
          <a:lstStyle/>
          <a:p>
            <a:pPr algn="ctr"/>
            <a:r>
              <a:rPr lang="en-GB" sz="2800" dirty="0" smtClean="0"/>
              <a:t>Redo/Undo</a:t>
            </a:r>
          </a:p>
        </p:txBody>
      </p:sp>
      <p:sp>
        <p:nvSpPr>
          <p:cNvPr id="9" name="TextBox 8"/>
          <p:cNvSpPr txBox="1"/>
          <p:nvPr/>
        </p:nvSpPr>
        <p:spPr>
          <a:xfrm>
            <a:off x="3215897" y="3630961"/>
            <a:ext cx="3897824" cy="523220"/>
          </a:xfrm>
          <a:prstGeom prst="rect">
            <a:avLst/>
          </a:prstGeom>
          <a:noFill/>
        </p:spPr>
        <p:txBody>
          <a:bodyPr wrap="square" rtlCol="0">
            <a:spAutoFit/>
          </a:bodyPr>
          <a:lstStyle/>
          <a:p>
            <a:pPr algn="ctr"/>
            <a:r>
              <a:rPr lang="en-GB" sz="2800" dirty="0" smtClean="0"/>
              <a:t>Transaction Handling</a:t>
            </a:r>
          </a:p>
        </p:txBody>
      </p:sp>
      <p:sp>
        <p:nvSpPr>
          <p:cNvPr id="10" name="TextBox 9"/>
          <p:cNvSpPr txBox="1"/>
          <p:nvPr/>
        </p:nvSpPr>
        <p:spPr>
          <a:xfrm>
            <a:off x="1611824" y="2732060"/>
            <a:ext cx="3758340" cy="523220"/>
          </a:xfrm>
          <a:prstGeom prst="rect">
            <a:avLst/>
          </a:prstGeom>
          <a:noFill/>
        </p:spPr>
        <p:txBody>
          <a:bodyPr wrap="square" rtlCol="0">
            <a:spAutoFit/>
          </a:bodyPr>
          <a:lstStyle/>
          <a:p>
            <a:pPr algn="ctr"/>
            <a:r>
              <a:rPr lang="en-GB" sz="2800" dirty="0" smtClean="0"/>
              <a:t>Performance Tracking</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dirty="0" smtClean="0"/>
              <a:t>Design Pattern Automation</a:t>
            </a:r>
          </a:p>
          <a:p>
            <a:pPr lvl="1"/>
            <a:r>
              <a:rPr lang="en-GB" dirty="0" smtClean="0">
                <a:hlinkClick r:id="rId3"/>
              </a:rPr>
              <a:t>http://bit.ly/1eROU4v</a:t>
            </a:r>
            <a:endParaRPr lang="en-GB" dirty="0" smtClean="0"/>
          </a:p>
          <a:p>
            <a:r>
              <a:rPr lang="en-GB" dirty="0" smtClean="0"/>
              <a:t>Performance Monitoring with AOP and AWS</a:t>
            </a:r>
          </a:p>
          <a:p>
            <a:pPr lvl="1"/>
            <a:r>
              <a:rPr lang="en-GB" dirty="0" smtClean="0">
                <a:hlinkClick r:id="rId4"/>
              </a:rPr>
              <a:t>http://bit.ly/10fe98N</a:t>
            </a:r>
            <a:endParaRPr lang="en-GB" dirty="0" smtClean="0"/>
          </a:p>
        </p:txBody>
      </p:sp>
    </p:spTree>
  </p:cSld>
  <p:clrMapOvr>
    <a:masterClrMapping/>
  </p:clrMapOvr>
  <p:transition>
    <p:dissolv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cstate="print"/>
          <a:srcRect l="10707" r="12577"/>
          <a:stretch>
            <a:fillRect/>
          </a:stretch>
        </p:blipFill>
        <p:spPr bwMode="auto">
          <a:xfrm>
            <a:off x="0" y="0"/>
            <a:ext cx="9144000" cy="6858000"/>
          </a:xfrm>
          <a:prstGeom prst="rect">
            <a:avLst/>
          </a:prstGeom>
          <a:noFill/>
          <a:ln w="9525">
            <a:noFill/>
            <a:miter lim="800000"/>
            <a:headEnd/>
            <a:tailEnd/>
          </a:ln>
        </p:spPr>
      </p:pic>
      <p:sp>
        <p:nvSpPr>
          <p:cNvPr id="17" name="Rounded Rectangle 16"/>
          <p:cNvSpPr/>
          <p:nvPr/>
        </p:nvSpPr>
        <p:spPr>
          <a:xfrm>
            <a:off x="2636418" y="2328066"/>
            <a:ext cx="3515808" cy="2096399"/>
          </a:xfrm>
          <a:prstGeom prst="roundRect">
            <a:avLst>
              <a:gd name="adj" fmla="val 4071"/>
            </a:avLst>
          </a:prstGeom>
          <a:solidFill>
            <a:srgbClr val="2C2C2C">
              <a:alpha val="89804"/>
            </a:srgbClr>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3200" dirty="0" smtClean="0"/>
              <a:t>Thank You!</a:t>
            </a:r>
          </a:p>
          <a:p>
            <a:endParaRPr lang="en-GB" sz="3200" dirty="0" smtClean="0"/>
          </a:p>
          <a:p>
            <a:pPr algn="ctr"/>
            <a:r>
              <a:rPr lang="en-GB" sz="3200" dirty="0" smtClean="0"/>
              <a:t>Yan Cui</a:t>
            </a:r>
          </a:p>
          <a:p>
            <a:pPr algn="ctr"/>
            <a:r>
              <a:rPr lang="en-GB" sz="2400" dirty="0" smtClean="0"/>
              <a:t>@theburningmonk</a:t>
            </a:r>
          </a:p>
        </p:txBody>
      </p:sp>
      <p:pic>
        <p:nvPicPr>
          <p:cNvPr id="19" name="Picture 49" descr="http://www.networkedresearcher.co.uk/wp-content/files/2011/08/twitter.png"/>
          <p:cNvPicPr>
            <a:picLocks noChangeAspect="1" noChangeArrowheads="1"/>
          </p:cNvPicPr>
          <p:nvPr/>
        </p:nvPicPr>
        <p:blipFill>
          <a:blip r:embed="rId3" cstate="print"/>
          <a:srcRect/>
          <a:stretch>
            <a:fillRect/>
          </a:stretch>
        </p:blipFill>
        <p:spPr bwMode="auto">
          <a:xfrm>
            <a:off x="2776206" y="3860452"/>
            <a:ext cx="421970" cy="421970"/>
          </a:xfrm>
          <a:prstGeom prst="rect">
            <a:avLst/>
          </a:prstGeom>
          <a:noFill/>
        </p:spPr>
      </p:pic>
    </p:spTree>
  </p:cSld>
  <p:clrMapOvr>
    <a:masterClrMapping/>
  </p:clrMapOvr>
  <p:transition>
    <p:dissolv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Q&amp;A</a:t>
            </a:r>
            <a:endParaRPr lang="en-GB"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457200" y="618309"/>
            <a:ext cx="3657600" cy="5930537"/>
          </a:xfrm>
        </p:spPr>
        <p:txBody>
          <a:bodyPr>
            <a:normAutofit fontScale="92500" lnSpcReduction="20000"/>
          </a:bodyPr>
          <a:lstStyle/>
          <a:p>
            <a:pPr algn="ctr">
              <a:buNone/>
            </a:pPr>
            <a:r>
              <a:rPr lang="en-GB" sz="3900" dirty="0" smtClean="0"/>
              <a:t>Function </a:t>
            </a:r>
          </a:p>
          <a:p>
            <a:pPr algn="ctr">
              <a:buNone/>
            </a:pPr>
            <a:r>
              <a:rPr lang="en-GB" sz="3900" dirty="0" smtClean="0"/>
              <a:t>Requirements</a:t>
            </a:r>
          </a:p>
          <a:p>
            <a:pPr algn="ctr">
              <a:buNone/>
            </a:pPr>
            <a:endParaRPr lang="en-GB" sz="4400" dirty="0" smtClean="0"/>
          </a:p>
          <a:p>
            <a:pPr algn="ctr">
              <a:buNone/>
            </a:pPr>
            <a:endParaRPr lang="en-GB" sz="4400" dirty="0" smtClean="0"/>
          </a:p>
          <a:p>
            <a:pPr algn="ctr">
              <a:buNone/>
            </a:pPr>
            <a:r>
              <a:rPr lang="en-GB" sz="3900" dirty="0" smtClean="0"/>
              <a:t>Non-Functional</a:t>
            </a:r>
          </a:p>
          <a:p>
            <a:pPr algn="ctr">
              <a:buNone/>
            </a:pPr>
            <a:r>
              <a:rPr lang="en-GB" sz="3900" dirty="0" smtClean="0"/>
              <a:t>Requirements</a:t>
            </a:r>
          </a:p>
          <a:p>
            <a:pPr algn="ctr">
              <a:buNone/>
            </a:pPr>
            <a:endParaRPr lang="en-GB" sz="4400" dirty="0" smtClean="0"/>
          </a:p>
          <a:p>
            <a:pPr algn="ctr">
              <a:buNone/>
            </a:pPr>
            <a:endParaRPr lang="en-GB" sz="4400" dirty="0" smtClean="0"/>
          </a:p>
          <a:p>
            <a:pPr algn="ctr">
              <a:buNone/>
            </a:pPr>
            <a:r>
              <a:rPr lang="en-GB" sz="3900" dirty="0" smtClean="0"/>
              <a:t>Production</a:t>
            </a:r>
          </a:p>
          <a:p>
            <a:pPr algn="ctr">
              <a:buNone/>
            </a:pPr>
            <a:r>
              <a:rPr lang="en-GB" sz="3900" dirty="0" smtClean="0"/>
              <a:t> Code</a:t>
            </a:r>
            <a:endParaRPr lang="en-GB" sz="3900" dirty="0"/>
          </a:p>
        </p:txBody>
      </p:sp>
      <p:pic>
        <p:nvPicPr>
          <p:cNvPr id="7" name="Picture 3"/>
          <p:cNvPicPr>
            <a:picLocks noChangeAspect="1" noChangeArrowheads="1"/>
          </p:cNvPicPr>
          <p:nvPr/>
        </p:nvPicPr>
        <p:blipFill>
          <a:blip r:embed="rId2" cstate="print"/>
          <a:srcRect/>
          <a:stretch>
            <a:fillRect/>
          </a:stretch>
        </p:blipFill>
        <p:spPr bwMode="auto">
          <a:xfrm>
            <a:off x="4902988" y="866503"/>
            <a:ext cx="2377440" cy="509452"/>
          </a:xfrm>
          <a:prstGeom prst="rect">
            <a:avLst/>
          </a:prstGeom>
          <a:noFill/>
          <a:ln w="9525">
            <a:noFill/>
            <a:miter lim="800000"/>
            <a:headEnd/>
            <a:tailEnd/>
          </a:ln>
        </p:spPr>
      </p:pic>
      <p:pic>
        <p:nvPicPr>
          <p:cNvPr id="8" name="Picture 2"/>
          <p:cNvPicPr>
            <a:picLocks noGrp="1" noChangeAspect="1" noChangeArrowheads="1"/>
          </p:cNvPicPr>
          <p:nvPr>
            <p:ph sz="half" idx="2"/>
          </p:nvPr>
        </p:nvPicPr>
        <p:blipFill>
          <a:blip r:embed="rId3" cstate="print"/>
          <a:srcRect/>
          <a:stretch>
            <a:fillRect/>
          </a:stretch>
        </p:blipFill>
        <p:spPr bwMode="auto">
          <a:xfrm>
            <a:off x="4354410" y="4656487"/>
            <a:ext cx="3474596" cy="2019512"/>
          </a:xfrm>
          <a:prstGeom prst="rect">
            <a:avLst/>
          </a:prstGeom>
          <a:noFill/>
          <a:ln w="9525">
            <a:noFill/>
            <a:miter lim="800000"/>
            <a:headEnd/>
            <a:tailEnd/>
          </a:ln>
        </p:spPr>
      </p:pic>
      <p:pic>
        <p:nvPicPr>
          <p:cNvPr id="1026" name="Picture 2"/>
          <p:cNvPicPr>
            <a:picLocks noChangeAspect="1" noChangeArrowheads="1"/>
          </p:cNvPicPr>
          <p:nvPr/>
        </p:nvPicPr>
        <p:blipFill>
          <a:blip r:embed="rId4" cstate="print"/>
          <a:srcRect/>
          <a:stretch>
            <a:fillRect/>
          </a:stretch>
        </p:blipFill>
        <p:spPr bwMode="auto">
          <a:xfrm rot="489290">
            <a:off x="5872334" y="3089704"/>
            <a:ext cx="1979208" cy="1075770"/>
          </a:xfrm>
          <a:prstGeom prst="rect">
            <a:avLst/>
          </a:prstGeom>
          <a:ln w="38100" cap="sq">
            <a:solidFill>
              <a:srgbClr val="000000"/>
            </a:solidFill>
            <a:prstDash val="solid"/>
            <a:miter lim="800000"/>
          </a:ln>
          <a:effectLst>
            <a:outerShdw blurRad="50800" dist="38100" dir="2700000" algn="tl" rotWithShape="0">
              <a:prstClr val="black">
                <a:alpha val="40000"/>
              </a:prstClr>
            </a:outerShdw>
          </a:effectLst>
        </p:spPr>
      </p:pic>
      <p:pic>
        <p:nvPicPr>
          <p:cNvPr id="1028" name="Picture 4"/>
          <p:cNvPicPr>
            <a:picLocks noChangeAspect="1" noChangeArrowheads="1"/>
          </p:cNvPicPr>
          <p:nvPr/>
        </p:nvPicPr>
        <p:blipFill>
          <a:blip r:embed="rId5" cstate="print"/>
          <a:srcRect/>
          <a:stretch>
            <a:fillRect/>
          </a:stretch>
        </p:blipFill>
        <p:spPr bwMode="auto">
          <a:xfrm rot="20644943">
            <a:off x="4290008" y="2923813"/>
            <a:ext cx="1822596" cy="1196536"/>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5" name="TextBox 14"/>
          <p:cNvSpPr txBox="1"/>
          <p:nvPr/>
        </p:nvSpPr>
        <p:spPr>
          <a:xfrm rot="5400000">
            <a:off x="2072642" y="4080507"/>
            <a:ext cx="505097" cy="1107996"/>
          </a:xfrm>
          <a:prstGeom prst="rect">
            <a:avLst/>
          </a:prstGeom>
          <a:noFill/>
        </p:spPr>
        <p:txBody>
          <a:bodyPr wrap="square" rtlCol="0">
            <a:spAutoFit/>
          </a:bodyPr>
          <a:lstStyle/>
          <a:p>
            <a:pPr algn="ctr"/>
            <a:r>
              <a:rPr lang="en-GB" sz="6600" dirty="0" smtClean="0"/>
              <a:t>=</a:t>
            </a:r>
            <a:endParaRPr lang="en-GB" sz="3200" dirty="0"/>
          </a:p>
        </p:txBody>
      </p:sp>
      <p:sp>
        <p:nvSpPr>
          <p:cNvPr id="16" name="TextBox 15"/>
          <p:cNvSpPr txBox="1"/>
          <p:nvPr/>
        </p:nvSpPr>
        <p:spPr>
          <a:xfrm rot="5400000">
            <a:off x="1927046" y="1802448"/>
            <a:ext cx="790931" cy="1107996"/>
          </a:xfrm>
          <a:prstGeom prst="rect">
            <a:avLst/>
          </a:prstGeom>
          <a:noFill/>
        </p:spPr>
        <p:txBody>
          <a:bodyPr wrap="square" rtlCol="0">
            <a:spAutoFit/>
          </a:bodyPr>
          <a:lstStyle/>
          <a:p>
            <a:pPr algn="ctr"/>
            <a:r>
              <a:rPr lang="en-GB" sz="6600" dirty="0" smtClean="0"/>
              <a:t>+</a:t>
            </a:r>
            <a:endParaRPr lang="en-GB" sz="3200" dirty="0"/>
          </a:p>
        </p:txBody>
      </p:sp>
      <p:pic>
        <p:nvPicPr>
          <p:cNvPr id="1029" name="Picture 5"/>
          <p:cNvPicPr>
            <a:picLocks noChangeAspect="1" noChangeArrowheads="1"/>
          </p:cNvPicPr>
          <p:nvPr/>
        </p:nvPicPr>
        <p:blipFill>
          <a:blip r:embed="rId6" cstate="print"/>
          <a:srcRect/>
          <a:stretch>
            <a:fillRect/>
          </a:stretch>
        </p:blipFill>
        <p:spPr bwMode="auto">
          <a:xfrm rot="631453">
            <a:off x="5045875" y="2267508"/>
            <a:ext cx="1981005" cy="1025952"/>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20" name="Freeform 19"/>
          <p:cNvSpPr/>
          <p:nvPr/>
        </p:nvSpPr>
        <p:spPr>
          <a:xfrm>
            <a:off x="4467496" y="4781007"/>
            <a:ext cx="2986329" cy="313508"/>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1" name="Freeform 20"/>
          <p:cNvSpPr/>
          <p:nvPr/>
        </p:nvSpPr>
        <p:spPr>
          <a:xfrm>
            <a:off x="4415247" y="5138061"/>
            <a:ext cx="2708367" cy="217712"/>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2" name="Freeform 21"/>
          <p:cNvSpPr/>
          <p:nvPr/>
        </p:nvSpPr>
        <p:spPr>
          <a:xfrm>
            <a:off x="4598127" y="5643157"/>
            <a:ext cx="3344090" cy="226419"/>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3" name="Freeform 22"/>
          <p:cNvSpPr/>
          <p:nvPr/>
        </p:nvSpPr>
        <p:spPr>
          <a:xfrm>
            <a:off x="4580710" y="6061166"/>
            <a:ext cx="2708364" cy="243839"/>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4" name="Freeform 23"/>
          <p:cNvSpPr/>
          <p:nvPr/>
        </p:nvSpPr>
        <p:spPr>
          <a:xfrm rot="21177175">
            <a:off x="4450780" y="5225656"/>
            <a:ext cx="3392545" cy="1537103"/>
          </a:xfrm>
          <a:custGeom>
            <a:avLst/>
            <a:gdLst>
              <a:gd name="connsiteX0" fmla="*/ 171268 w 5815874"/>
              <a:gd name="connsiteY0" fmla="*/ 370114 h 727166"/>
              <a:gd name="connsiteX1" fmla="*/ 458651 w 5815874"/>
              <a:gd name="connsiteY1" fmla="*/ 56605 h 727166"/>
              <a:gd name="connsiteX2" fmla="*/ 2923177 w 5815874"/>
              <a:gd name="connsiteY2" fmla="*/ 47897 h 727166"/>
              <a:gd name="connsiteX3" fmla="*/ 5518331 w 5815874"/>
              <a:gd name="connsiteY3" fmla="*/ 343988 h 727166"/>
              <a:gd name="connsiteX4" fmla="*/ 4708434 w 5815874"/>
              <a:gd name="connsiteY4" fmla="*/ 701040 h 727166"/>
              <a:gd name="connsiteX5" fmla="*/ 502194 w 5815874"/>
              <a:gd name="connsiteY5" fmla="*/ 500742 h 727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5874" h="727166">
                <a:moveTo>
                  <a:pt x="171268" y="370114"/>
                </a:moveTo>
                <a:cubicBezTo>
                  <a:pt x="85634" y="240211"/>
                  <a:pt x="0" y="110308"/>
                  <a:pt x="458651" y="56605"/>
                </a:cubicBezTo>
                <a:cubicBezTo>
                  <a:pt x="917302" y="2902"/>
                  <a:pt x="2079897" y="0"/>
                  <a:pt x="2923177" y="47897"/>
                </a:cubicBezTo>
                <a:cubicBezTo>
                  <a:pt x="3766457" y="95794"/>
                  <a:pt x="5220788" y="235131"/>
                  <a:pt x="5518331" y="343988"/>
                </a:cubicBezTo>
                <a:cubicBezTo>
                  <a:pt x="5815874" y="452845"/>
                  <a:pt x="5544457" y="674914"/>
                  <a:pt x="4708434" y="701040"/>
                </a:cubicBezTo>
                <a:cubicBezTo>
                  <a:pt x="3872411" y="727166"/>
                  <a:pt x="2187302" y="613954"/>
                  <a:pt x="502194" y="500742"/>
                </a:cubicBezTo>
              </a:path>
            </a:pathLst>
          </a:cu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Tree>
  </p:cSld>
  <p:clrMapOvr>
    <a:masterClrMapping/>
  </p:clrMapOvr>
  <p:transition>
    <p:comb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4" presetClass="entr" presetSubtype="0" accel="100000" fill="hold" nodeType="afterEffect">
                                  <p:stCondLst>
                                    <p:cond delay="20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ppt_w*0.05"/>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anim calcmode="lin" valueType="num">
                                      <p:cBhvr>
                                        <p:cTn id="9" dur="500" fill="hold"/>
                                        <p:tgtEl>
                                          <p:spTgt spid="7"/>
                                        </p:tgtEl>
                                        <p:attrNameLst>
                                          <p:attrName>ppt_x</p:attrName>
                                        </p:attrNameLst>
                                      </p:cBhvr>
                                      <p:tavLst>
                                        <p:tav tm="0">
                                          <p:val>
                                            <p:strVal val="#ppt_x-.2"/>
                                          </p:val>
                                        </p:tav>
                                        <p:tav tm="100000">
                                          <p:val>
                                            <p:strVal val="#ppt_x"/>
                                          </p:val>
                                        </p:tav>
                                      </p:tavLst>
                                    </p:anim>
                                    <p:anim calcmode="lin" valueType="num">
                                      <p:cBhvr>
                                        <p:cTn id="10" dur="500" fill="hold"/>
                                        <p:tgtEl>
                                          <p:spTgt spid="7"/>
                                        </p:tgtEl>
                                        <p:attrNameLst>
                                          <p:attrName>ppt_y</p:attrName>
                                        </p:attrNameLst>
                                      </p:cBhvr>
                                      <p:tavLst>
                                        <p:tav tm="0">
                                          <p:val>
                                            <p:strVal val="#ppt_y"/>
                                          </p:val>
                                        </p:tav>
                                        <p:tav tm="100000">
                                          <p:val>
                                            <p:strVal val="#ppt_y"/>
                                          </p:val>
                                        </p:tav>
                                      </p:tavLst>
                                    </p:anim>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47"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1000"/>
                                        <p:tgtEl>
                                          <p:spTgt spid="16"/>
                                        </p:tgtEl>
                                      </p:cBhvr>
                                    </p:animEffect>
                                    <p:anim calcmode="lin" valueType="num">
                                      <p:cBhvr>
                                        <p:cTn id="17" dur="1000" fill="hold"/>
                                        <p:tgtEl>
                                          <p:spTgt spid="16"/>
                                        </p:tgtEl>
                                        <p:attrNameLst>
                                          <p:attrName>ppt_x</p:attrName>
                                        </p:attrNameLst>
                                      </p:cBhvr>
                                      <p:tavLst>
                                        <p:tav tm="0">
                                          <p:val>
                                            <p:strVal val="#ppt_x"/>
                                          </p:val>
                                        </p:tav>
                                        <p:tav tm="100000">
                                          <p:val>
                                            <p:strVal val="#ppt_x"/>
                                          </p:val>
                                        </p:tav>
                                      </p:tavLst>
                                    </p:anim>
                                    <p:anim calcmode="lin" valueType="num">
                                      <p:cBhvr>
                                        <p:cTn id="18" dur="1000" fill="hold"/>
                                        <p:tgtEl>
                                          <p:spTgt spid="16"/>
                                        </p:tgtEl>
                                        <p:attrNameLst>
                                          <p:attrName>ppt_y</p:attrName>
                                        </p:attrNameLst>
                                      </p:cBhvr>
                                      <p:tavLst>
                                        <p:tav tm="0">
                                          <p:val>
                                            <p:strVal val="#ppt_y-.1"/>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1000"/>
                                        <p:tgtEl>
                                          <p:spTgt spid="5">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1000"/>
                                        <p:tgtEl>
                                          <p:spTgt spid="5">
                                            <p:txEl>
                                              <p:pRg st="5" end="5"/>
                                            </p:txEl>
                                          </p:spTgt>
                                        </p:tgtEl>
                                      </p:cBhvr>
                                    </p:animEffect>
                                  </p:childTnLst>
                                </p:cTn>
                              </p:par>
                            </p:childTnLst>
                          </p:cTn>
                        </p:par>
                        <p:par>
                          <p:cTn id="25" fill="hold">
                            <p:stCondLst>
                              <p:cond delay="1000"/>
                            </p:stCondLst>
                            <p:childTnLst>
                              <p:par>
                                <p:cTn id="26" presetID="10" presetClass="entr" presetSubtype="0" fill="hold" nodeType="afterEffect">
                                  <p:stCondLst>
                                    <p:cond delay="1000"/>
                                  </p:stCondLst>
                                  <p:childTnLst>
                                    <p:set>
                                      <p:cBhvr>
                                        <p:cTn id="27" dur="1" fill="hold">
                                          <p:stCondLst>
                                            <p:cond delay="0"/>
                                          </p:stCondLst>
                                        </p:cTn>
                                        <p:tgtEl>
                                          <p:spTgt spid="1026"/>
                                        </p:tgtEl>
                                        <p:attrNameLst>
                                          <p:attrName>style.visibility</p:attrName>
                                        </p:attrNameLst>
                                      </p:cBhvr>
                                      <p:to>
                                        <p:strVal val="visible"/>
                                      </p:to>
                                    </p:set>
                                    <p:animEffect transition="in" filter="fade">
                                      <p:cBhvr>
                                        <p:cTn id="28" dur="500"/>
                                        <p:tgtEl>
                                          <p:spTgt spid="1026"/>
                                        </p:tgtEl>
                                      </p:cBhvr>
                                    </p:animEffect>
                                  </p:childTnLst>
                                </p:cTn>
                              </p:par>
                            </p:childTnLst>
                          </p:cTn>
                        </p:par>
                        <p:par>
                          <p:cTn id="29" fill="hold">
                            <p:stCondLst>
                              <p:cond delay="2500"/>
                            </p:stCondLst>
                            <p:childTnLst>
                              <p:par>
                                <p:cTn id="30" presetID="10" presetClass="entr" presetSubtype="0" fill="hold" nodeType="afterEffect">
                                  <p:stCondLst>
                                    <p:cond delay="500"/>
                                  </p:stCondLst>
                                  <p:childTnLst>
                                    <p:set>
                                      <p:cBhvr>
                                        <p:cTn id="31" dur="1" fill="hold">
                                          <p:stCondLst>
                                            <p:cond delay="0"/>
                                          </p:stCondLst>
                                        </p:cTn>
                                        <p:tgtEl>
                                          <p:spTgt spid="1028"/>
                                        </p:tgtEl>
                                        <p:attrNameLst>
                                          <p:attrName>style.visibility</p:attrName>
                                        </p:attrNameLst>
                                      </p:cBhvr>
                                      <p:to>
                                        <p:strVal val="visible"/>
                                      </p:to>
                                    </p:set>
                                    <p:animEffect transition="in" filter="fade">
                                      <p:cBhvr>
                                        <p:cTn id="32" dur="500"/>
                                        <p:tgtEl>
                                          <p:spTgt spid="1028"/>
                                        </p:tgtEl>
                                      </p:cBhvr>
                                    </p:animEffect>
                                  </p:childTnLst>
                                </p:cTn>
                              </p:par>
                            </p:childTnLst>
                          </p:cTn>
                        </p:par>
                        <p:par>
                          <p:cTn id="33" fill="hold">
                            <p:stCondLst>
                              <p:cond delay="3500"/>
                            </p:stCondLst>
                            <p:childTnLst>
                              <p:par>
                                <p:cTn id="34" presetID="10" presetClass="entr" presetSubtype="0" fill="hold" nodeType="afterEffect">
                                  <p:stCondLst>
                                    <p:cond delay="500"/>
                                  </p:stCondLst>
                                  <p:childTnLst>
                                    <p:set>
                                      <p:cBhvr>
                                        <p:cTn id="35" dur="1" fill="hold">
                                          <p:stCondLst>
                                            <p:cond delay="0"/>
                                          </p:stCondLst>
                                        </p:cTn>
                                        <p:tgtEl>
                                          <p:spTgt spid="1029"/>
                                        </p:tgtEl>
                                        <p:attrNameLst>
                                          <p:attrName>style.visibility</p:attrName>
                                        </p:attrNameLst>
                                      </p:cBhvr>
                                      <p:to>
                                        <p:strVal val="visible"/>
                                      </p:to>
                                    </p:set>
                                    <p:animEffect transition="in" filter="fade">
                                      <p:cBhvr>
                                        <p:cTn id="36" dur="500"/>
                                        <p:tgtEl>
                                          <p:spTgt spid="1029"/>
                                        </p:tgtEl>
                                      </p:cBhvr>
                                    </p:animEffect>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1000"/>
                                        <p:tgtEl>
                                          <p:spTgt spid="15"/>
                                        </p:tgtEl>
                                      </p:cBhvr>
                                    </p:animEffect>
                                    <p:anim calcmode="lin" valueType="num">
                                      <p:cBhvr>
                                        <p:cTn id="42" dur="1000" fill="hold"/>
                                        <p:tgtEl>
                                          <p:spTgt spid="15"/>
                                        </p:tgtEl>
                                        <p:attrNameLst>
                                          <p:attrName>ppt_x</p:attrName>
                                        </p:attrNameLst>
                                      </p:cBhvr>
                                      <p:tavLst>
                                        <p:tav tm="0">
                                          <p:val>
                                            <p:strVal val="#ppt_x"/>
                                          </p:val>
                                        </p:tav>
                                        <p:tav tm="100000">
                                          <p:val>
                                            <p:strVal val="#ppt_x"/>
                                          </p:val>
                                        </p:tav>
                                      </p:tavLst>
                                    </p:anim>
                                    <p:anim calcmode="lin" valueType="num">
                                      <p:cBhvr>
                                        <p:cTn id="43" dur="1000" fill="hold"/>
                                        <p:tgtEl>
                                          <p:spTgt spid="15"/>
                                        </p:tgtEl>
                                        <p:attrNameLst>
                                          <p:attrName>ppt_y</p:attrName>
                                        </p:attrNameLst>
                                      </p:cBhvr>
                                      <p:tavLst>
                                        <p:tav tm="0">
                                          <p:val>
                                            <p:strVal val="#ppt_y-.1"/>
                                          </p:val>
                                        </p:tav>
                                        <p:tav tm="100000">
                                          <p:val>
                                            <p:strVal val="#ppt_y"/>
                                          </p:val>
                                        </p:tav>
                                      </p:tavLst>
                                    </p:anim>
                                  </p:childTnLst>
                                </p:cTn>
                              </p:par>
                              <p:par>
                                <p:cTn id="44" presetID="10" presetClass="entr" presetSubtype="0" fill="hold" nodeType="withEffect">
                                  <p:stCondLst>
                                    <p:cond delay="0"/>
                                  </p:stCondLst>
                                  <p:childTnLst>
                                    <p:set>
                                      <p:cBhvr>
                                        <p:cTn id="45" dur="1" fill="hold">
                                          <p:stCondLst>
                                            <p:cond delay="0"/>
                                          </p:stCondLst>
                                        </p:cTn>
                                        <p:tgtEl>
                                          <p:spTgt spid="5">
                                            <p:txEl>
                                              <p:pRg st="8" end="8"/>
                                            </p:txEl>
                                          </p:spTgt>
                                        </p:tgtEl>
                                        <p:attrNameLst>
                                          <p:attrName>style.visibility</p:attrName>
                                        </p:attrNameLst>
                                      </p:cBhvr>
                                      <p:to>
                                        <p:strVal val="visible"/>
                                      </p:to>
                                    </p:set>
                                    <p:animEffect transition="in" filter="fade">
                                      <p:cBhvr>
                                        <p:cTn id="46" dur="1000"/>
                                        <p:tgtEl>
                                          <p:spTgt spid="5">
                                            <p:txEl>
                                              <p:pRg st="8" end="8"/>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9" end="9"/>
                                            </p:txEl>
                                          </p:spTgt>
                                        </p:tgtEl>
                                        <p:attrNameLst>
                                          <p:attrName>style.visibility</p:attrName>
                                        </p:attrNameLst>
                                      </p:cBhvr>
                                      <p:to>
                                        <p:strVal val="visible"/>
                                      </p:to>
                                    </p:set>
                                    <p:animEffect transition="in" filter="fade">
                                      <p:cBhvr>
                                        <p:cTn id="49" dur="1000"/>
                                        <p:tgtEl>
                                          <p:spTgt spid="5">
                                            <p:txEl>
                                              <p:pRg st="9" end="9"/>
                                            </p:txEl>
                                          </p:spTgt>
                                        </p:tgtEl>
                                      </p:cBhvr>
                                    </p:animEffect>
                                  </p:childTnLst>
                                </p:cTn>
                              </p:par>
                            </p:childTnLst>
                          </p:cTn>
                        </p:par>
                        <p:par>
                          <p:cTn id="50" fill="hold">
                            <p:stCondLst>
                              <p:cond delay="1000"/>
                            </p:stCondLst>
                            <p:childTnLst>
                              <p:par>
                                <p:cTn id="51" presetID="54" presetClass="entr" presetSubtype="0" accel="100000" fill="hold" nodeType="afterEffect">
                                  <p:stCondLst>
                                    <p:cond delay="500"/>
                                  </p:stCondLst>
                                  <p:childTnLst>
                                    <p:set>
                                      <p:cBhvr>
                                        <p:cTn id="52" dur="1" fill="hold">
                                          <p:stCondLst>
                                            <p:cond delay="0"/>
                                          </p:stCondLst>
                                        </p:cTn>
                                        <p:tgtEl>
                                          <p:spTgt spid="8"/>
                                        </p:tgtEl>
                                        <p:attrNameLst>
                                          <p:attrName>style.visibility</p:attrName>
                                        </p:attrNameLst>
                                      </p:cBhvr>
                                      <p:to>
                                        <p:strVal val="visible"/>
                                      </p:to>
                                    </p:set>
                                    <p:anim calcmode="lin" valueType="num">
                                      <p:cBhvr>
                                        <p:cTn id="53" dur="500" fill="hold"/>
                                        <p:tgtEl>
                                          <p:spTgt spid="8"/>
                                        </p:tgtEl>
                                        <p:attrNameLst>
                                          <p:attrName>ppt_w</p:attrName>
                                        </p:attrNameLst>
                                      </p:cBhvr>
                                      <p:tavLst>
                                        <p:tav tm="0">
                                          <p:val>
                                            <p:strVal val="#ppt_w*0.05"/>
                                          </p:val>
                                        </p:tav>
                                        <p:tav tm="100000">
                                          <p:val>
                                            <p:strVal val="#ppt_w"/>
                                          </p:val>
                                        </p:tav>
                                      </p:tavLst>
                                    </p:anim>
                                    <p:anim calcmode="lin" valueType="num">
                                      <p:cBhvr>
                                        <p:cTn id="54" dur="500" fill="hold"/>
                                        <p:tgtEl>
                                          <p:spTgt spid="8"/>
                                        </p:tgtEl>
                                        <p:attrNameLst>
                                          <p:attrName>ppt_h</p:attrName>
                                        </p:attrNameLst>
                                      </p:cBhvr>
                                      <p:tavLst>
                                        <p:tav tm="0">
                                          <p:val>
                                            <p:strVal val="#ppt_h"/>
                                          </p:val>
                                        </p:tav>
                                        <p:tav tm="100000">
                                          <p:val>
                                            <p:strVal val="#ppt_h"/>
                                          </p:val>
                                        </p:tav>
                                      </p:tavLst>
                                    </p:anim>
                                    <p:anim calcmode="lin" valueType="num">
                                      <p:cBhvr>
                                        <p:cTn id="55" dur="500" fill="hold"/>
                                        <p:tgtEl>
                                          <p:spTgt spid="8"/>
                                        </p:tgtEl>
                                        <p:attrNameLst>
                                          <p:attrName>ppt_x</p:attrName>
                                        </p:attrNameLst>
                                      </p:cBhvr>
                                      <p:tavLst>
                                        <p:tav tm="0">
                                          <p:val>
                                            <p:strVal val="#ppt_x-.2"/>
                                          </p:val>
                                        </p:tav>
                                        <p:tav tm="100000">
                                          <p:val>
                                            <p:strVal val="#ppt_x"/>
                                          </p:val>
                                        </p:tav>
                                      </p:tavLst>
                                    </p:anim>
                                    <p:anim calcmode="lin" valueType="num">
                                      <p:cBhvr>
                                        <p:cTn id="56" dur="500" fill="hold"/>
                                        <p:tgtEl>
                                          <p:spTgt spid="8"/>
                                        </p:tgtEl>
                                        <p:attrNameLst>
                                          <p:attrName>ppt_y</p:attrName>
                                        </p:attrNameLst>
                                      </p:cBhvr>
                                      <p:tavLst>
                                        <p:tav tm="0">
                                          <p:val>
                                            <p:strVal val="#ppt_y"/>
                                          </p:val>
                                        </p:tav>
                                        <p:tav tm="100000">
                                          <p:val>
                                            <p:strVal val="#ppt_y"/>
                                          </p:val>
                                        </p:tav>
                                      </p:tavLst>
                                    </p:anim>
                                    <p:animEffect transition="in" filter="fade">
                                      <p:cBhvr>
                                        <p:cTn id="57" dur="500"/>
                                        <p:tgtEl>
                                          <p:spTgt spid="8"/>
                                        </p:tgtEl>
                                      </p:cBhvr>
                                    </p:animEffect>
                                  </p:childTnLst>
                                </p:cTn>
                              </p:par>
                            </p:childTnLst>
                          </p:cTn>
                        </p:par>
                        <p:par>
                          <p:cTn id="58" fill="hold">
                            <p:stCondLst>
                              <p:cond delay="2000"/>
                            </p:stCondLst>
                            <p:childTnLst>
                              <p:par>
                                <p:cTn id="59" presetID="5" presetClass="entr" presetSubtype="10" fill="hold" grpId="1" nodeType="afterEffect">
                                  <p:stCondLst>
                                    <p:cond delay="1000"/>
                                  </p:stCondLst>
                                  <p:childTnLst>
                                    <p:set>
                                      <p:cBhvr>
                                        <p:cTn id="60" dur="1" fill="hold">
                                          <p:stCondLst>
                                            <p:cond delay="0"/>
                                          </p:stCondLst>
                                        </p:cTn>
                                        <p:tgtEl>
                                          <p:spTgt spid="20"/>
                                        </p:tgtEl>
                                        <p:attrNameLst>
                                          <p:attrName>style.visibility</p:attrName>
                                        </p:attrNameLst>
                                      </p:cBhvr>
                                      <p:to>
                                        <p:strVal val="visible"/>
                                      </p:to>
                                    </p:set>
                                    <p:animEffect transition="in" filter="checkerboard(across)">
                                      <p:cBhvr>
                                        <p:cTn id="61" dur="500"/>
                                        <p:tgtEl>
                                          <p:spTgt spid="20"/>
                                        </p:tgtEl>
                                      </p:cBhvr>
                                    </p:animEffect>
                                  </p:childTnLst>
                                </p:cTn>
                              </p:par>
                            </p:childTnLst>
                          </p:cTn>
                        </p:par>
                        <p:par>
                          <p:cTn id="62" fill="hold">
                            <p:stCondLst>
                              <p:cond delay="3500"/>
                            </p:stCondLst>
                            <p:childTnLst>
                              <p:par>
                                <p:cTn id="63" presetID="5" presetClass="entr" presetSubtype="10" fill="hold" grpId="0" nodeType="afterEffect">
                                  <p:stCondLst>
                                    <p:cond delay="500"/>
                                  </p:stCondLst>
                                  <p:childTnLst>
                                    <p:set>
                                      <p:cBhvr>
                                        <p:cTn id="64" dur="1" fill="hold">
                                          <p:stCondLst>
                                            <p:cond delay="0"/>
                                          </p:stCondLst>
                                        </p:cTn>
                                        <p:tgtEl>
                                          <p:spTgt spid="21"/>
                                        </p:tgtEl>
                                        <p:attrNameLst>
                                          <p:attrName>style.visibility</p:attrName>
                                        </p:attrNameLst>
                                      </p:cBhvr>
                                      <p:to>
                                        <p:strVal val="visible"/>
                                      </p:to>
                                    </p:set>
                                    <p:animEffect transition="in" filter="checkerboard(across)">
                                      <p:cBhvr>
                                        <p:cTn id="65" dur="500"/>
                                        <p:tgtEl>
                                          <p:spTgt spid="21"/>
                                        </p:tgtEl>
                                      </p:cBhvr>
                                    </p:animEffect>
                                  </p:childTnLst>
                                </p:cTn>
                              </p:par>
                              <p:par>
                                <p:cTn id="66" presetID="5" presetClass="entr" presetSubtype="10" fill="hold" grpId="0" nodeType="withEffect">
                                  <p:stCondLst>
                                    <p:cond delay="500"/>
                                  </p:stCondLst>
                                  <p:childTnLst>
                                    <p:set>
                                      <p:cBhvr>
                                        <p:cTn id="67" dur="1" fill="hold">
                                          <p:stCondLst>
                                            <p:cond delay="0"/>
                                          </p:stCondLst>
                                        </p:cTn>
                                        <p:tgtEl>
                                          <p:spTgt spid="22"/>
                                        </p:tgtEl>
                                        <p:attrNameLst>
                                          <p:attrName>style.visibility</p:attrName>
                                        </p:attrNameLst>
                                      </p:cBhvr>
                                      <p:to>
                                        <p:strVal val="visible"/>
                                      </p:to>
                                    </p:set>
                                    <p:animEffect transition="in" filter="checkerboard(across)">
                                      <p:cBhvr>
                                        <p:cTn id="68" dur="500"/>
                                        <p:tgtEl>
                                          <p:spTgt spid="22"/>
                                        </p:tgtEl>
                                      </p:cBhvr>
                                    </p:animEffect>
                                  </p:childTnLst>
                                </p:cTn>
                              </p:par>
                              <p:par>
                                <p:cTn id="69" presetID="5" presetClass="entr" presetSubtype="10" fill="hold" grpId="0" nodeType="withEffect">
                                  <p:stCondLst>
                                    <p:cond delay="500"/>
                                  </p:stCondLst>
                                  <p:childTnLst>
                                    <p:set>
                                      <p:cBhvr>
                                        <p:cTn id="70" dur="1" fill="hold">
                                          <p:stCondLst>
                                            <p:cond delay="0"/>
                                          </p:stCondLst>
                                        </p:cTn>
                                        <p:tgtEl>
                                          <p:spTgt spid="23"/>
                                        </p:tgtEl>
                                        <p:attrNameLst>
                                          <p:attrName>style.visibility</p:attrName>
                                        </p:attrNameLst>
                                      </p:cBhvr>
                                      <p:to>
                                        <p:strVal val="visible"/>
                                      </p:to>
                                    </p:set>
                                    <p:animEffect transition="in" filter="checkerboard(across)">
                                      <p:cBhvr>
                                        <p:cTn id="71" dur="500"/>
                                        <p:tgtEl>
                                          <p:spTgt spid="23"/>
                                        </p:tgtEl>
                                      </p:cBhvr>
                                    </p:animEffect>
                                  </p:childTnLst>
                                </p:cTn>
                              </p:par>
                            </p:childTnLst>
                          </p:cTn>
                        </p:par>
                        <p:par>
                          <p:cTn id="72" fill="hold">
                            <p:stCondLst>
                              <p:cond delay="4500"/>
                            </p:stCondLst>
                            <p:childTnLst>
                              <p:par>
                                <p:cTn id="73" presetID="5" presetClass="entr" presetSubtype="10" fill="hold" grpId="0" nodeType="afterEffect">
                                  <p:stCondLst>
                                    <p:cond delay="500"/>
                                  </p:stCondLst>
                                  <p:childTnLst>
                                    <p:set>
                                      <p:cBhvr>
                                        <p:cTn id="74" dur="1" fill="hold">
                                          <p:stCondLst>
                                            <p:cond delay="0"/>
                                          </p:stCondLst>
                                        </p:cTn>
                                        <p:tgtEl>
                                          <p:spTgt spid="24"/>
                                        </p:tgtEl>
                                        <p:attrNameLst>
                                          <p:attrName>style.visibility</p:attrName>
                                        </p:attrNameLst>
                                      </p:cBhvr>
                                      <p:to>
                                        <p:strVal val="visible"/>
                                      </p:to>
                                    </p:set>
                                    <p:animEffect transition="in" filter="checkerboard(across)">
                                      <p:cBhvr>
                                        <p:cTn id="7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0" grpId="1" animBg="1"/>
      <p:bldP spid="21" grpId="0" animBg="1"/>
      <p:bldP spid="22" grpId="0" animBg="1"/>
      <p:bldP spid="23" grpId="0" animBg="1"/>
      <p:bldP spid="2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ctr"/>
          <a:lstStyle/>
          <a:p>
            <a:r>
              <a:rPr lang="en-GB" dirty="0" smtClean="0"/>
              <a:t>Cuts across multiple abstractions</a:t>
            </a:r>
          </a:p>
          <a:p>
            <a:r>
              <a:rPr lang="en-GB" dirty="0" smtClean="0"/>
              <a:t>Difficult to decompose</a:t>
            </a:r>
          </a:p>
          <a:p>
            <a:r>
              <a:rPr lang="en-GB" dirty="0" smtClean="0"/>
              <a:t>High-coupling</a:t>
            </a:r>
          </a:p>
          <a:p>
            <a:r>
              <a:rPr lang="en-GB" dirty="0" smtClean="0"/>
              <a:t>Boilerplate code</a:t>
            </a:r>
            <a:endParaRPr lang="en-GB"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smtClean="0"/>
              <a:t>Code tangling and scattering</a:t>
            </a:r>
          </a:p>
          <a:p>
            <a:pPr lvl="1"/>
            <a:r>
              <a:rPr lang="en-GB" dirty="0" smtClean="0"/>
              <a:t>Poor traceability</a:t>
            </a:r>
          </a:p>
          <a:p>
            <a:pPr lvl="1"/>
            <a:r>
              <a:rPr lang="en-GB" dirty="0" smtClean="0"/>
              <a:t>Lower productivity</a:t>
            </a:r>
          </a:p>
          <a:p>
            <a:pPr lvl="1"/>
            <a:r>
              <a:rPr lang="en-GB" dirty="0" smtClean="0"/>
              <a:t>Less code reuse</a:t>
            </a:r>
          </a:p>
          <a:p>
            <a:pPr lvl="1"/>
            <a:r>
              <a:rPr lang="en-GB" dirty="0" smtClean="0"/>
              <a:t>Harder refactoring</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3583837"/>
            <a:ext cx="7056120" cy="1826363"/>
          </a:xfrm>
        </p:spPr>
        <p:txBody>
          <a:bodyPr/>
          <a:lstStyle/>
          <a:p>
            <a:r>
              <a:rPr lang="en-GB" dirty="0" smtClean="0"/>
              <a:t>Aspect-Oriented Programming</a:t>
            </a:r>
            <a:endParaRPr lang="en-GB" dirty="0"/>
          </a:p>
        </p:txBody>
      </p:sp>
      <p:sp>
        <p:nvSpPr>
          <p:cNvPr id="5" name="Text Placeholder 4"/>
          <p:cNvSpPr>
            <a:spLocks noGrp="1"/>
          </p:cNvSpPr>
          <p:nvPr>
            <p:ph type="body" idx="1"/>
          </p:nvPr>
        </p:nvSpPr>
        <p:spPr/>
        <p:txBody>
          <a:bodyPr/>
          <a:lstStyle/>
          <a:p>
            <a:r>
              <a:rPr lang="en-GB" dirty="0" smtClean="0"/>
              <a:t>The SOLUTION…</a:t>
            </a:r>
            <a:endParaRPr lang="en-GB" dirty="0"/>
          </a:p>
        </p:txBody>
      </p:sp>
    </p:spTree>
  </p:cSld>
  <p:clrMapOvr>
    <a:masterClrMapping/>
  </p:clrMapOvr>
  <p:transition>
    <p:strips dir="ru"/>
  </p:transition>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11336</TotalTime>
  <Words>2890</Words>
  <Application>Microsoft Office PowerPoint</Application>
  <PresentationFormat>On-screen Show (4:3)</PresentationFormat>
  <Paragraphs>372</Paragraphs>
  <Slides>57</Slides>
  <Notes>31</Notes>
  <HiddenSlides>0</HiddenSlides>
  <MMClips>0</MMClips>
  <ScaleCrop>false</ScaleCrop>
  <HeadingPairs>
    <vt:vector size="4" baseType="variant">
      <vt:variant>
        <vt:lpstr>Theme</vt:lpstr>
      </vt:variant>
      <vt:variant>
        <vt:i4>2</vt:i4>
      </vt:variant>
      <vt:variant>
        <vt:lpstr>Slide Titles</vt:lpstr>
      </vt:variant>
      <vt:variant>
        <vt:i4>57</vt:i4>
      </vt:variant>
    </vt:vector>
  </HeadingPairs>
  <TitlesOfParts>
    <vt:vector size="59" baseType="lpstr">
      <vt:lpstr>Custom Design</vt:lpstr>
      <vt:lpstr>Technic</vt:lpstr>
      <vt:lpstr>Aspect-oriented programming</vt:lpstr>
      <vt:lpstr>Slide 2</vt:lpstr>
      <vt:lpstr>Slide 3</vt:lpstr>
      <vt:lpstr>Cross-Cutting Concerns</vt:lpstr>
      <vt:lpstr>Slide 5</vt:lpstr>
      <vt:lpstr>Slide 6</vt:lpstr>
      <vt:lpstr>Slide 7</vt:lpstr>
      <vt:lpstr>Slide 8</vt:lpstr>
      <vt:lpstr>Aspect-Oriented Programming</vt:lpstr>
      <vt:lpstr>Slide 10</vt:lpstr>
      <vt:lpstr>Slide 11</vt:lpstr>
      <vt:lpstr>Slide 12</vt:lpstr>
      <vt:lpstr>Slide 13</vt:lpstr>
      <vt:lpstr>Slide 14</vt:lpstr>
      <vt:lpstr>Slide 15</vt:lpstr>
      <vt:lpstr>Slide 16</vt:lpstr>
      <vt:lpstr>Slide 17</vt:lpstr>
      <vt:lpstr>AOP</vt:lpstr>
      <vt:lpstr>Slide 19</vt:lpstr>
      <vt:lpstr>Slide 20</vt:lpstr>
      <vt:lpstr>Slide 21</vt:lpstr>
      <vt:lpstr>Slide 22</vt:lpstr>
      <vt:lpstr>Dynamic Proxies</vt:lpstr>
      <vt:lpstr>Slide 24</vt:lpstr>
      <vt:lpstr>Slide 25</vt:lpstr>
      <vt:lpstr>Slide 26</vt:lpstr>
      <vt:lpstr>Slide 27</vt:lpstr>
      <vt:lpstr>Slide 28</vt:lpstr>
      <vt:lpstr>Slide 29</vt:lpstr>
      <vt:lpstr>Functional Programming</vt:lpstr>
      <vt:lpstr>Slide 31</vt:lpstr>
      <vt:lpstr>Slide 32</vt:lpstr>
      <vt:lpstr>Slide 33</vt:lpstr>
      <vt:lpstr>Slide 34</vt:lpstr>
      <vt:lpstr>Code Generation</vt:lpstr>
      <vt:lpstr>Slide 36</vt:lpstr>
      <vt:lpstr>Slide 37</vt:lpstr>
      <vt:lpstr>Slide 38</vt:lpstr>
      <vt:lpstr>Dynamic Languages</vt:lpstr>
      <vt:lpstr>Slide 40</vt:lpstr>
      <vt:lpstr>Slide 41</vt:lpstr>
      <vt:lpstr>Slide 42</vt:lpstr>
      <vt:lpstr>Static Weaving</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Q&amp;A</vt:lpstr>
    </vt:vector>
  </TitlesOfParts>
  <Company>GameSys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Yan Cui</dc:creator>
  <cp:lastModifiedBy>theburningmonk</cp:lastModifiedBy>
  <cp:revision>749</cp:revision>
  <dcterms:created xsi:type="dcterms:W3CDTF">2011-04-25T17:55:33Z</dcterms:created>
  <dcterms:modified xsi:type="dcterms:W3CDTF">2014-02-05T12:07:05Z</dcterms:modified>
</cp:coreProperties>
</file>

<file path=docProps/thumbnail.jpeg>
</file>